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698" r:id="rId2"/>
    <p:sldMasterId id="2147483710" r:id="rId3"/>
  </p:sldMasterIdLst>
  <p:notesMasterIdLst>
    <p:notesMasterId r:id="rId78"/>
  </p:notesMasterIdLst>
  <p:sldIdLst>
    <p:sldId id="256" r:id="rId4"/>
    <p:sldId id="342" r:id="rId5"/>
    <p:sldId id="258" r:id="rId6"/>
    <p:sldId id="347" r:id="rId7"/>
    <p:sldId id="349" r:id="rId8"/>
    <p:sldId id="348" r:id="rId9"/>
    <p:sldId id="350" r:id="rId10"/>
    <p:sldId id="351" r:id="rId11"/>
    <p:sldId id="261" r:id="rId12"/>
    <p:sldId id="260" r:id="rId13"/>
    <p:sldId id="262" r:id="rId14"/>
    <p:sldId id="264" r:id="rId15"/>
    <p:sldId id="265" r:id="rId16"/>
    <p:sldId id="366" r:id="rId17"/>
    <p:sldId id="367" r:id="rId18"/>
    <p:sldId id="369" r:id="rId19"/>
    <p:sldId id="370" r:id="rId20"/>
    <p:sldId id="371" r:id="rId21"/>
    <p:sldId id="263" r:id="rId22"/>
    <p:sldId id="269" r:id="rId23"/>
    <p:sldId id="270" r:id="rId24"/>
    <p:sldId id="271" r:id="rId25"/>
    <p:sldId id="272" r:id="rId26"/>
    <p:sldId id="273" r:id="rId27"/>
    <p:sldId id="274" r:id="rId28"/>
    <p:sldId id="309" r:id="rId29"/>
    <p:sldId id="266" r:id="rId30"/>
    <p:sldId id="346" r:id="rId31"/>
    <p:sldId id="364" r:id="rId32"/>
    <p:sldId id="310" r:id="rId33"/>
    <p:sldId id="311" r:id="rId34"/>
    <p:sldId id="314" r:id="rId35"/>
    <p:sldId id="343" r:id="rId36"/>
    <p:sldId id="291" r:id="rId37"/>
    <p:sldId id="292" r:id="rId38"/>
    <p:sldId id="293" r:id="rId39"/>
    <p:sldId id="294" r:id="rId40"/>
    <p:sldId id="299" r:id="rId41"/>
    <p:sldId id="300" r:id="rId42"/>
    <p:sldId id="308" r:id="rId43"/>
    <p:sldId id="282" r:id="rId44"/>
    <p:sldId id="276" r:id="rId45"/>
    <p:sldId id="277" r:id="rId46"/>
    <p:sldId id="278" r:id="rId47"/>
    <p:sldId id="280" r:id="rId48"/>
    <p:sldId id="283" r:id="rId49"/>
    <p:sldId id="284" r:id="rId50"/>
    <p:sldId id="285" r:id="rId51"/>
    <p:sldId id="288" r:id="rId52"/>
    <p:sldId id="318" r:id="rId53"/>
    <p:sldId id="319" r:id="rId54"/>
    <p:sldId id="320" r:id="rId55"/>
    <p:sldId id="289" r:id="rId56"/>
    <p:sldId id="328" r:id="rId57"/>
    <p:sldId id="329" r:id="rId58"/>
    <p:sldId id="332" r:id="rId59"/>
    <p:sldId id="334" r:id="rId60"/>
    <p:sldId id="336" r:id="rId61"/>
    <p:sldId id="352" r:id="rId62"/>
    <p:sldId id="353" r:id="rId63"/>
    <p:sldId id="337" r:id="rId64"/>
    <p:sldId id="354" r:id="rId65"/>
    <p:sldId id="355" r:id="rId66"/>
    <p:sldId id="356" r:id="rId67"/>
    <p:sldId id="357" r:id="rId68"/>
    <p:sldId id="358" r:id="rId69"/>
    <p:sldId id="359" r:id="rId70"/>
    <p:sldId id="360" r:id="rId71"/>
    <p:sldId id="338" r:id="rId72"/>
    <p:sldId id="339" r:id="rId73"/>
    <p:sldId id="362" r:id="rId74"/>
    <p:sldId id="363" r:id="rId75"/>
    <p:sldId id="361" r:id="rId76"/>
    <p:sldId id="344"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autoAdjust="0"/>
    <p:restoredTop sz="78766"/>
  </p:normalViewPr>
  <p:slideViewPr>
    <p:cSldViewPr snapToGrid="0">
      <p:cViewPr varScale="1">
        <p:scale>
          <a:sx n="83" d="100"/>
          <a:sy n="83" d="100"/>
        </p:scale>
        <p:origin x="17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svg"/><Relationship Id="rId1" Type="http://schemas.openxmlformats.org/officeDocument/2006/relationships/image" Target="../media/image12.png"/><Relationship Id="rId4" Type="http://schemas.openxmlformats.org/officeDocument/2006/relationships/image" Target="../media/image6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svg"/><Relationship Id="rId1" Type="http://schemas.openxmlformats.org/officeDocument/2006/relationships/image" Target="../media/image12.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C57DD-94B1-4FF3-B46D-22A09B4500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A36D81D-7136-41F3-87D1-86DC3B285FE4}">
      <dgm:prSet/>
      <dgm:spPr/>
      <dgm:t>
        <a:bodyPr/>
        <a:lstStyle/>
        <a:p>
          <a:pPr>
            <a:defRPr cap="all"/>
          </a:pPr>
          <a:r>
            <a:rPr lang="es-ES"/>
            <a:t>Valor -&gt; Período de Tiempo</a:t>
          </a:r>
          <a:endParaRPr lang="en-US"/>
        </a:p>
      </dgm:t>
    </dgm:pt>
    <dgm:pt modelId="{E2678EB1-8582-4080-ABF6-BEB6A2F934A3}" type="parTrans" cxnId="{8735DE3B-0015-43D7-94CB-1533D437561A}">
      <dgm:prSet/>
      <dgm:spPr/>
      <dgm:t>
        <a:bodyPr/>
        <a:lstStyle/>
        <a:p>
          <a:endParaRPr lang="en-US"/>
        </a:p>
      </dgm:t>
    </dgm:pt>
    <dgm:pt modelId="{CB150071-4855-4F02-A421-6D64A1B82022}" type="sibTrans" cxnId="{8735DE3B-0015-43D7-94CB-1533D437561A}">
      <dgm:prSet/>
      <dgm:spPr/>
      <dgm:t>
        <a:bodyPr/>
        <a:lstStyle/>
        <a:p>
          <a:endParaRPr lang="en-US"/>
        </a:p>
      </dgm:t>
    </dgm:pt>
    <dgm:pt modelId="{17922E3B-13AD-4112-93DD-D23A8764D15D}">
      <dgm:prSet/>
      <dgm:spPr/>
      <dgm:t>
        <a:bodyPr/>
        <a:lstStyle/>
        <a:p>
          <a:pPr>
            <a:defRPr cap="all"/>
          </a:pPr>
          <a:r>
            <a:rPr lang="es-ES"/>
            <a:t>Frecuencia constante</a:t>
          </a:r>
          <a:endParaRPr lang="en-US"/>
        </a:p>
      </dgm:t>
    </dgm:pt>
    <dgm:pt modelId="{BC146A33-DE63-4A86-A7A2-516C5F35EDCF}" type="parTrans" cxnId="{55BFCB04-070A-455D-9A17-F0552C0AC323}">
      <dgm:prSet/>
      <dgm:spPr/>
      <dgm:t>
        <a:bodyPr/>
        <a:lstStyle/>
        <a:p>
          <a:endParaRPr lang="en-US"/>
        </a:p>
      </dgm:t>
    </dgm:pt>
    <dgm:pt modelId="{263C892C-AA08-4247-9B4A-0EF4C86D3B7A}" type="sibTrans" cxnId="{55BFCB04-070A-455D-9A17-F0552C0AC323}">
      <dgm:prSet/>
      <dgm:spPr/>
      <dgm:t>
        <a:bodyPr/>
        <a:lstStyle/>
        <a:p>
          <a:endParaRPr lang="en-US"/>
        </a:p>
      </dgm:t>
    </dgm:pt>
    <dgm:pt modelId="{346E6DD7-97D1-42D0-8EFA-30563B1FD459}">
      <dgm:prSet/>
      <dgm:spPr/>
      <dgm:t>
        <a:bodyPr/>
        <a:lstStyle/>
        <a:p>
          <a:pPr>
            <a:defRPr cap="all"/>
          </a:pPr>
          <a:r>
            <a:rPr lang="es-ES"/>
            <a:t>Patrones persisten en el Futuro</a:t>
          </a:r>
          <a:endParaRPr lang="en-US"/>
        </a:p>
      </dgm:t>
    </dgm:pt>
    <dgm:pt modelId="{4AB5D72C-A86F-4485-9AC3-4A3D16A359AA}" type="parTrans" cxnId="{989A2BA8-20E4-44F7-91A6-D5C4C7817DBF}">
      <dgm:prSet/>
      <dgm:spPr/>
      <dgm:t>
        <a:bodyPr/>
        <a:lstStyle/>
        <a:p>
          <a:endParaRPr lang="en-US"/>
        </a:p>
      </dgm:t>
    </dgm:pt>
    <dgm:pt modelId="{9D1302E3-CD21-4147-A8F6-0EF05F148D90}" type="sibTrans" cxnId="{989A2BA8-20E4-44F7-91A6-D5C4C7817DBF}">
      <dgm:prSet/>
      <dgm:spPr/>
      <dgm:t>
        <a:bodyPr/>
        <a:lstStyle/>
        <a:p>
          <a:endParaRPr lang="en-US"/>
        </a:p>
      </dgm:t>
    </dgm:pt>
    <dgm:pt modelId="{0443B2BD-BD28-4DF4-97BF-7D1FFE8D38D6}" type="pres">
      <dgm:prSet presAssocID="{11CC57DD-94B1-4FF3-B46D-22A09B450085}" presName="root" presStyleCnt="0">
        <dgm:presLayoutVars>
          <dgm:dir/>
          <dgm:resizeHandles val="exact"/>
        </dgm:presLayoutVars>
      </dgm:prSet>
      <dgm:spPr/>
    </dgm:pt>
    <dgm:pt modelId="{DB3EA152-A2A6-40EA-BFA9-0A4BA6E6F79E}" type="pres">
      <dgm:prSet presAssocID="{0A36D81D-7136-41F3-87D1-86DC3B285FE4}" presName="compNode" presStyleCnt="0"/>
      <dgm:spPr/>
    </dgm:pt>
    <dgm:pt modelId="{51213C6F-8B85-4BBB-854C-0AC45D895283}" type="pres">
      <dgm:prSet presAssocID="{0A36D81D-7136-41F3-87D1-86DC3B285FE4}" presName="iconBgRect" presStyleLbl="bgShp" presStyleIdx="0" presStyleCnt="3"/>
      <dgm:spPr/>
    </dgm:pt>
    <dgm:pt modelId="{706FA25B-EC1B-4DB5-92D2-9D86EA952670}" type="pres">
      <dgm:prSet presAssocID="{0A36D81D-7136-41F3-87D1-86DC3B285F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stadísticas"/>
        </a:ext>
      </dgm:extLst>
    </dgm:pt>
    <dgm:pt modelId="{C7B30495-0349-4672-99AB-2C4C6092FD7C}" type="pres">
      <dgm:prSet presAssocID="{0A36D81D-7136-41F3-87D1-86DC3B285FE4}" presName="spaceRect" presStyleCnt="0"/>
      <dgm:spPr/>
    </dgm:pt>
    <dgm:pt modelId="{7E433489-EC01-4DC4-A10E-A1D9FC38661F}" type="pres">
      <dgm:prSet presAssocID="{0A36D81D-7136-41F3-87D1-86DC3B285FE4}" presName="textRect" presStyleLbl="revTx" presStyleIdx="0" presStyleCnt="3">
        <dgm:presLayoutVars>
          <dgm:chMax val="1"/>
          <dgm:chPref val="1"/>
        </dgm:presLayoutVars>
      </dgm:prSet>
      <dgm:spPr/>
    </dgm:pt>
    <dgm:pt modelId="{5FC94CD9-F3F3-48CE-9EF2-01AC8D18D93E}" type="pres">
      <dgm:prSet presAssocID="{CB150071-4855-4F02-A421-6D64A1B82022}" presName="sibTrans" presStyleCnt="0"/>
      <dgm:spPr/>
    </dgm:pt>
    <dgm:pt modelId="{30F4686B-21FE-422B-BC96-6C906D89E92A}" type="pres">
      <dgm:prSet presAssocID="{17922E3B-13AD-4112-93DD-D23A8764D15D}" presName="compNode" presStyleCnt="0"/>
      <dgm:spPr/>
    </dgm:pt>
    <dgm:pt modelId="{BFB21AEE-A9E9-4C48-84AB-558C676D41CD}" type="pres">
      <dgm:prSet presAssocID="{17922E3B-13AD-4112-93DD-D23A8764D15D}" presName="iconBgRect" presStyleLbl="bgShp" presStyleIdx="1" presStyleCnt="3"/>
      <dgm:spPr/>
    </dgm:pt>
    <dgm:pt modelId="{51D0295C-DAA0-4DF0-B72E-D7514774E8AD}" type="pres">
      <dgm:prSet presAssocID="{17922E3B-13AD-4112-93DD-D23A8764D1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FDA62767-E7DD-4473-B6D1-21FB7A928748}" type="pres">
      <dgm:prSet presAssocID="{17922E3B-13AD-4112-93DD-D23A8764D15D}" presName="spaceRect" presStyleCnt="0"/>
      <dgm:spPr/>
    </dgm:pt>
    <dgm:pt modelId="{C90867BE-6380-4B90-98FE-D74C96258A74}" type="pres">
      <dgm:prSet presAssocID="{17922E3B-13AD-4112-93DD-D23A8764D15D}" presName="textRect" presStyleLbl="revTx" presStyleIdx="1" presStyleCnt="3">
        <dgm:presLayoutVars>
          <dgm:chMax val="1"/>
          <dgm:chPref val="1"/>
        </dgm:presLayoutVars>
      </dgm:prSet>
      <dgm:spPr/>
    </dgm:pt>
    <dgm:pt modelId="{46EBE1DF-38C0-401F-972D-6F72D72C2470}" type="pres">
      <dgm:prSet presAssocID="{263C892C-AA08-4247-9B4A-0EF4C86D3B7A}" presName="sibTrans" presStyleCnt="0"/>
      <dgm:spPr/>
    </dgm:pt>
    <dgm:pt modelId="{AE5BEF0D-17DA-484B-B860-E28B1206D35E}" type="pres">
      <dgm:prSet presAssocID="{346E6DD7-97D1-42D0-8EFA-30563B1FD459}" presName="compNode" presStyleCnt="0"/>
      <dgm:spPr/>
    </dgm:pt>
    <dgm:pt modelId="{B1D9A2C2-424D-4348-B410-F50F85921214}" type="pres">
      <dgm:prSet presAssocID="{346E6DD7-97D1-42D0-8EFA-30563B1FD459}" presName="iconBgRect" presStyleLbl="bgShp" presStyleIdx="2" presStyleCnt="3"/>
      <dgm:spPr/>
    </dgm:pt>
    <dgm:pt modelId="{81542018-AD2D-4DE8-8278-CD939FCF55A9}" type="pres">
      <dgm:prSet presAssocID="{346E6DD7-97D1-42D0-8EFA-30563B1FD45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it"/>
        </a:ext>
      </dgm:extLst>
    </dgm:pt>
    <dgm:pt modelId="{24611277-851F-4A20-8C53-0CBBC5CF91CF}" type="pres">
      <dgm:prSet presAssocID="{346E6DD7-97D1-42D0-8EFA-30563B1FD459}" presName="spaceRect" presStyleCnt="0"/>
      <dgm:spPr/>
    </dgm:pt>
    <dgm:pt modelId="{F4F60E14-D47B-4F5F-9E01-BD53CB7AAB72}" type="pres">
      <dgm:prSet presAssocID="{346E6DD7-97D1-42D0-8EFA-30563B1FD459}" presName="textRect" presStyleLbl="revTx" presStyleIdx="2" presStyleCnt="3">
        <dgm:presLayoutVars>
          <dgm:chMax val="1"/>
          <dgm:chPref val="1"/>
        </dgm:presLayoutVars>
      </dgm:prSet>
      <dgm:spPr/>
    </dgm:pt>
  </dgm:ptLst>
  <dgm:cxnLst>
    <dgm:cxn modelId="{C7521F01-A315-4C40-AB2D-91CF72B77395}" type="presOf" srcId="{346E6DD7-97D1-42D0-8EFA-30563B1FD459}" destId="{F4F60E14-D47B-4F5F-9E01-BD53CB7AAB72}" srcOrd="0" destOrd="0" presId="urn:microsoft.com/office/officeart/2018/5/layout/IconCircleLabelList"/>
    <dgm:cxn modelId="{55BFCB04-070A-455D-9A17-F0552C0AC323}" srcId="{11CC57DD-94B1-4FF3-B46D-22A09B450085}" destId="{17922E3B-13AD-4112-93DD-D23A8764D15D}" srcOrd="1" destOrd="0" parTransId="{BC146A33-DE63-4A86-A7A2-516C5F35EDCF}" sibTransId="{263C892C-AA08-4247-9B4A-0EF4C86D3B7A}"/>
    <dgm:cxn modelId="{8735DE3B-0015-43D7-94CB-1533D437561A}" srcId="{11CC57DD-94B1-4FF3-B46D-22A09B450085}" destId="{0A36D81D-7136-41F3-87D1-86DC3B285FE4}" srcOrd="0" destOrd="0" parTransId="{E2678EB1-8582-4080-ABF6-BEB6A2F934A3}" sibTransId="{CB150071-4855-4F02-A421-6D64A1B82022}"/>
    <dgm:cxn modelId="{A5A5AB5B-9E1B-4003-9881-D86342B9A489}" type="presOf" srcId="{17922E3B-13AD-4112-93DD-D23A8764D15D}" destId="{C90867BE-6380-4B90-98FE-D74C96258A74}" srcOrd="0" destOrd="0" presId="urn:microsoft.com/office/officeart/2018/5/layout/IconCircleLabelList"/>
    <dgm:cxn modelId="{CC01077C-8EB1-483A-91D3-22D220816E13}" type="presOf" srcId="{11CC57DD-94B1-4FF3-B46D-22A09B450085}" destId="{0443B2BD-BD28-4DF4-97BF-7D1FFE8D38D6}" srcOrd="0" destOrd="0" presId="urn:microsoft.com/office/officeart/2018/5/layout/IconCircleLabelList"/>
    <dgm:cxn modelId="{F9AF7183-12E4-4F5C-99CC-1851FB0E0C18}" type="presOf" srcId="{0A36D81D-7136-41F3-87D1-86DC3B285FE4}" destId="{7E433489-EC01-4DC4-A10E-A1D9FC38661F}" srcOrd="0" destOrd="0" presId="urn:microsoft.com/office/officeart/2018/5/layout/IconCircleLabelList"/>
    <dgm:cxn modelId="{989A2BA8-20E4-44F7-91A6-D5C4C7817DBF}" srcId="{11CC57DD-94B1-4FF3-B46D-22A09B450085}" destId="{346E6DD7-97D1-42D0-8EFA-30563B1FD459}" srcOrd="2" destOrd="0" parTransId="{4AB5D72C-A86F-4485-9AC3-4A3D16A359AA}" sibTransId="{9D1302E3-CD21-4147-A8F6-0EF05F148D90}"/>
    <dgm:cxn modelId="{42975DBF-3C56-4CD7-B254-9C826F1A8124}" type="presParOf" srcId="{0443B2BD-BD28-4DF4-97BF-7D1FFE8D38D6}" destId="{DB3EA152-A2A6-40EA-BFA9-0A4BA6E6F79E}" srcOrd="0" destOrd="0" presId="urn:microsoft.com/office/officeart/2018/5/layout/IconCircleLabelList"/>
    <dgm:cxn modelId="{BAD39FA7-4400-4C74-8515-C46981D994F8}" type="presParOf" srcId="{DB3EA152-A2A6-40EA-BFA9-0A4BA6E6F79E}" destId="{51213C6F-8B85-4BBB-854C-0AC45D895283}" srcOrd="0" destOrd="0" presId="urn:microsoft.com/office/officeart/2018/5/layout/IconCircleLabelList"/>
    <dgm:cxn modelId="{FC7F6D88-925E-4F05-A162-B5374A8CEF40}" type="presParOf" srcId="{DB3EA152-A2A6-40EA-BFA9-0A4BA6E6F79E}" destId="{706FA25B-EC1B-4DB5-92D2-9D86EA952670}" srcOrd="1" destOrd="0" presId="urn:microsoft.com/office/officeart/2018/5/layout/IconCircleLabelList"/>
    <dgm:cxn modelId="{772912F4-A810-499B-B212-51D64903AEC7}" type="presParOf" srcId="{DB3EA152-A2A6-40EA-BFA9-0A4BA6E6F79E}" destId="{C7B30495-0349-4672-99AB-2C4C6092FD7C}" srcOrd="2" destOrd="0" presId="urn:microsoft.com/office/officeart/2018/5/layout/IconCircleLabelList"/>
    <dgm:cxn modelId="{029BC6BE-CBB9-4544-96F5-FEF31E10ACA9}" type="presParOf" srcId="{DB3EA152-A2A6-40EA-BFA9-0A4BA6E6F79E}" destId="{7E433489-EC01-4DC4-A10E-A1D9FC38661F}" srcOrd="3" destOrd="0" presId="urn:microsoft.com/office/officeart/2018/5/layout/IconCircleLabelList"/>
    <dgm:cxn modelId="{B8EFF43E-7C00-4F94-8100-1C2E99EB87B1}" type="presParOf" srcId="{0443B2BD-BD28-4DF4-97BF-7D1FFE8D38D6}" destId="{5FC94CD9-F3F3-48CE-9EF2-01AC8D18D93E}" srcOrd="1" destOrd="0" presId="urn:microsoft.com/office/officeart/2018/5/layout/IconCircleLabelList"/>
    <dgm:cxn modelId="{8C4E95EA-0C49-4070-9E8A-C0B88ED4520A}" type="presParOf" srcId="{0443B2BD-BD28-4DF4-97BF-7D1FFE8D38D6}" destId="{30F4686B-21FE-422B-BC96-6C906D89E92A}" srcOrd="2" destOrd="0" presId="urn:microsoft.com/office/officeart/2018/5/layout/IconCircleLabelList"/>
    <dgm:cxn modelId="{A7A78DF6-5C7A-4FA8-8DF0-FD6F984A7D28}" type="presParOf" srcId="{30F4686B-21FE-422B-BC96-6C906D89E92A}" destId="{BFB21AEE-A9E9-4C48-84AB-558C676D41CD}" srcOrd="0" destOrd="0" presId="urn:microsoft.com/office/officeart/2018/5/layout/IconCircleLabelList"/>
    <dgm:cxn modelId="{3C0290F8-7EB0-4B58-B30D-3264EE6F3FAA}" type="presParOf" srcId="{30F4686B-21FE-422B-BC96-6C906D89E92A}" destId="{51D0295C-DAA0-4DF0-B72E-D7514774E8AD}" srcOrd="1" destOrd="0" presId="urn:microsoft.com/office/officeart/2018/5/layout/IconCircleLabelList"/>
    <dgm:cxn modelId="{E8A2C3F4-38CE-4FDD-BD21-3AD1ECC1ECEC}" type="presParOf" srcId="{30F4686B-21FE-422B-BC96-6C906D89E92A}" destId="{FDA62767-E7DD-4473-B6D1-21FB7A928748}" srcOrd="2" destOrd="0" presId="urn:microsoft.com/office/officeart/2018/5/layout/IconCircleLabelList"/>
    <dgm:cxn modelId="{09D981BF-F25F-46EE-AD00-57EFE2A8A8E7}" type="presParOf" srcId="{30F4686B-21FE-422B-BC96-6C906D89E92A}" destId="{C90867BE-6380-4B90-98FE-D74C96258A74}" srcOrd="3" destOrd="0" presId="urn:microsoft.com/office/officeart/2018/5/layout/IconCircleLabelList"/>
    <dgm:cxn modelId="{E44D6C44-C0DE-4A86-A778-97619857043D}" type="presParOf" srcId="{0443B2BD-BD28-4DF4-97BF-7D1FFE8D38D6}" destId="{46EBE1DF-38C0-401F-972D-6F72D72C2470}" srcOrd="3" destOrd="0" presId="urn:microsoft.com/office/officeart/2018/5/layout/IconCircleLabelList"/>
    <dgm:cxn modelId="{38645DBC-B2A6-4EFD-A4ED-3D59383F16E1}" type="presParOf" srcId="{0443B2BD-BD28-4DF4-97BF-7D1FFE8D38D6}" destId="{AE5BEF0D-17DA-484B-B860-E28B1206D35E}" srcOrd="4" destOrd="0" presId="urn:microsoft.com/office/officeart/2018/5/layout/IconCircleLabelList"/>
    <dgm:cxn modelId="{165B4DCE-75B4-4D24-8055-3B540F9A6B87}" type="presParOf" srcId="{AE5BEF0D-17DA-484B-B860-E28B1206D35E}" destId="{B1D9A2C2-424D-4348-B410-F50F85921214}" srcOrd="0" destOrd="0" presId="urn:microsoft.com/office/officeart/2018/5/layout/IconCircleLabelList"/>
    <dgm:cxn modelId="{05E16B79-4CFF-45B1-91D8-6BE2CB59D8FD}" type="presParOf" srcId="{AE5BEF0D-17DA-484B-B860-E28B1206D35E}" destId="{81542018-AD2D-4DE8-8278-CD939FCF55A9}" srcOrd="1" destOrd="0" presId="urn:microsoft.com/office/officeart/2018/5/layout/IconCircleLabelList"/>
    <dgm:cxn modelId="{80521DAD-243B-4452-981D-A5E3404E5E24}" type="presParOf" srcId="{AE5BEF0D-17DA-484B-B860-E28B1206D35E}" destId="{24611277-851F-4A20-8C53-0CBBC5CF91CF}" srcOrd="2" destOrd="0" presId="urn:microsoft.com/office/officeart/2018/5/layout/IconCircleLabelList"/>
    <dgm:cxn modelId="{45A44DC3-DD37-4220-A160-2EE11652E5CE}" type="presParOf" srcId="{AE5BEF0D-17DA-484B-B860-E28B1206D35E}" destId="{F4F60E14-D47B-4F5F-9E01-BD53CB7AAB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A9F0C-F1F5-48B6-A46C-53AB51E4E38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S"/>
        </a:p>
      </dgm:t>
    </dgm:pt>
    <dgm:pt modelId="{95B4D819-7E94-41FF-A56D-C05674F3A30C}">
      <dgm:prSet phldrT="[Texto]"/>
      <dgm:spPr/>
      <dgm:t>
        <a:bodyPr/>
        <a:lstStyle/>
        <a:p>
          <a:r>
            <a:rPr lang="es-ES" dirty="0"/>
            <a:t>1. Tendencia</a:t>
          </a:r>
        </a:p>
      </dgm:t>
    </dgm:pt>
    <dgm:pt modelId="{D56B1D8E-92D1-4D0B-A153-23CA36D76E77}" type="parTrans" cxnId="{62CA8587-A268-4286-9846-AE22D8941198}">
      <dgm:prSet/>
      <dgm:spPr/>
      <dgm:t>
        <a:bodyPr/>
        <a:lstStyle/>
        <a:p>
          <a:endParaRPr lang="es-ES"/>
        </a:p>
      </dgm:t>
    </dgm:pt>
    <dgm:pt modelId="{A5EA0999-4412-4BC7-857D-F74FA5F070DB}" type="sibTrans" cxnId="{62CA8587-A268-4286-9846-AE22D8941198}">
      <dgm:prSet/>
      <dgm:spPr/>
      <dgm:t>
        <a:bodyPr/>
        <a:lstStyle/>
        <a:p>
          <a:endParaRPr lang="es-ES"/>
        </a:p>
      </dgm:t>
    </dgm:pt>
    <dgm:pt modelId="{79A4CACA-3390-4E88-9143-433AE79FD133}">
      <dgm:prSet phldrT="[Texto]"/>
      <dgm:spPr/>
      <dgm:t>
        <a:bodyPr/>
        <a:lstStyle/>
        <a:p>
          <a:r>
            <a:rPr lang="es-ES" dirty="0"/>
            <a:t>2. Estacional</a:t>
          </a:r>
        </a:p>
      </dgm:t>
    </dgm:pt>
    <dgm:pt modelId="{E9EF7140-25B0-4A0F-9D78-518CCF9E7013}" type="parTrans" cxnId="{24769551-8CFB-49AA-BE21-E7AD05472FF4}">
      <dgm:prSet/>
      <dgm:spPr/>
      <dgm:t>
        <a:bodyPr/>
        <a:lstStyle/>
        <a:p>
          <a:endParaRPr lang="es-ES"/>
        </a:p>
      </dgm:t>
    </dgm:pt>
    <dgm:pt modelId="{4EB968C8-2EC4-4C58-9856-0109BFEC1781}" type="sibTrans" cxnId="{24769551-8CFB-49AA-BE21-E7AD05472FF4}">
      <dgm:prSet/>
      <dgm:spPr/>
      <dgm:t>
        <a:bodyPr/>
        <a:lstStyle/>
        <a:p>
          <a:endParaRPr lang="es-ES"/>
        </a:p>
      </dgm:t>
    </dgm:pt>
    <dgm:pt modelId="{AD6D6CE9-B6EE-4837-BE63-A51E3EEE5CFA}">
      <dgm:prSet phldrT="[Texto]"/>
      <dgm:spPr/>
      <dgm:t>
        <a:bodyPr/>
        <a:lstStyle/>
        <a:p>
          <a:r>
            <a:rPr lang="es-ES" dirty="0"/>
            <a:t>3. Residual</a:t>
          </a:r>
        </a:p>
      </dgm:t>
    </dgm:pt>
    <dgm:pt modelId="{27CA9D92-A3F2-4349-996D-E3D8F19846FB}" type="parTrans" cxnId="{CA39D4D9-3E68-4CF0-AE17-1E4B75C0D89D}">
      <dgm:prSet/>
      <dgm:spPr/>
      <dgm:t>
        <a:bodyPr/>
        <a:lstStyle/>
        <a:p>
          <a:endParaRPr lang="es-ES"/>
        </a:p>
      </dgm:t>
    </dgm:pt>
    <dgm:pt modelId="{758C59F7-1AC8-4F9A-BCB9-0E125F660ADC}" type="sibTrans" cxnId="{CA39D4D9-3E68-4CF0-AE17-1E4B75C0D89D}">
      <dgm:prSet/>
      <dgm:spPr/>
      <dgm:t>
        <a:bodyPr/>
        <a:lstStyle/>
        <a:p>
          <a:endParaRPr lang="es-ES"/>
        </a:p>
      </dgm:t>
    </dgm:pt>
    <dgm:pt modelId="{B07116F1-39C9-4B93-87A9-79910A61A016}" type="pres">
      <dgm:prSet presAssocID="{315A9F0C-F1F5-48B6-A46C-53AB51E4E384}" presName="linear" presStyleCnt="0">
        <dgm:presLayoutVars>
          <dgm:animLvl val="lvl"/>
          <dgm:resizeHandles val="exact"/>
        </dgm:presLayoutVars>
      </dgm:prSet>
      <dgm:spPr/>
    </dgm:pt>
    <dgm:pt modelId="{79B3C51B-0AF8-490D-B7CC-A11C313EDA88}" type="pres">
      <dgm:prSet presAssocID="{95B4D819-7E94-41FF-A56D-C05674F3A30C}" presName="parentText" presStyleLbl="node1" presStyleIdx="0" presStyleCnt="3" custLinFactY="-43387" custLinFactNeighborX="16486" custLinFactNeighborY="-100000">
        <dgm:presLayoutVars>
          <dgm:chMax val="0"/>
          <dgm:bulletEnabled val="1"/>
        </dgm:presLayoutVars>
      </dgm:prSet>
      <dgm:spPr/>
    </dgm:pt>
    <dgm:pt modelId="{AE96D20D-661F-4E3D-97AD-E2D900C57A37}" type="pres">
      <dgm:prSet presAssocID="{A5EA0999-4412-4BC7-857D-F74FA5F070DB}" presName="spacer" presStyleCnt="0"/>
      <dgm:spPr/>
    </dgm:pt>
    <dgm:pt modelId="{6BE07003-7B3F-435B-B0D3-0240804CC70F}" type="pres">
      <dgm:prSet presAssocID="{79A4CACA-3390-4E88-9143-433AE79FD133}" presName="parentText" presStyleLbl="node1" presStyleIdx="1" presStyleCnt="3">
        <dgm:presLayoutVars>
          <dgm:chMax val="0"/>
          <dgm:bulletEnabled val="1"/>
        </dgm:presLayoutVars>
      </dgm:prSet>
      <dgm:spPr/>
    </dgm:pt>
    <dgm:pt modelId="{8685BC75-7AD6-4F2C-8100-5B7B53FC1250}" type="pres">
      <dgm:prSet presAssocID="{4EB968C8-2EC4-4C58-9856-0109BFEC1781}" presName="spacer" presStyleCnt="0"/>
      <dgm:spPr/>
    </dgm:pt>
    <dgm:pt modelId="{5D08D947-2A16-45A5-9C3C-840EEBA2D0B3}" type="pres">
      <dgm:prSet presAssocID="{AD6D6CE9-B6EE-4837-BE63-A51E3EEE5CFA}" presName="parentText" presStyleLbl="node1" presStyleIdx="2" presStyleCnt="3">
        <dgm:presLayoutVars>
          <dgm:chMax val="0"/>
          <dgm:bulletEnabled val="1"/>
        </dgm:presLayoutVars>
      </dgm:prSet>
      <dgm:spPr/>
    </dgm:pt>
  </dgm:ptLst>
  <dgm:cxnLst>
    <dgm:cxn modelId="{F7997315-EDC6-4353-BE37-3FEE1D583686}" type="presOf" srcId="{95B4D819-7E94-41FF-A56D-C05674F3A30C}" destId="{79B3C51B-0AF8-490D-B7CC-A11C313EDA88}" srcOrd="0" destOrd="0" presId="urn:microsoft.com/office/officeart/2005/8/layout/vList2"/>
    <dgm:cxn modelId="{24769551-8CFB-49AA-BE21-E7AD05472FF4}" srcId="{315A9F0C-F1F5-48B6-A46C-53AB51E4E384}" destId="{79A4CACA-3390-4E88-9143-433AE79FD133}" srcOrd="1" destOrd="0" parTransId="{E9EF7140-25B0-4A0F-9D78-518CCF9E7013}" sibTransId="{4EB968C8-2EC4-4C58-9856-0109BFEC1781}"/>
    <dgm:cxn modelId="{B6BA0C69-BEF7-45A1-AC37-1E897D087261}" type="presOf" srcId="{315A9F0C-F1F5-48B6-A46C-53AB51E4E384}" destId="{B07116F1-39C9-4B93-87A9-79910A61A016}" srcOrd="0" destOrd="0" presId="urn:microsoft.com/office/officeart/2005/8/layout/vList2"/>
    <dgm:cxn modelId="{CABA3369-4DCC-43AD-B58C-2A03F05BB83C}" type="presOf" srcId="{AD6D6CE9-B6EE-4837-BE63-A51E3EEE5CFA}" destId="{5D08D947-2A16-45A5-9C3C-840EEBA2D0B3}" srcOrd="0" destOrd="0" presId="urn:microsoft.com/office/officeart/2005/8/layout/vList2"/>
    <dgm:cxn modelId="{62CA8587-A268-4286-9846-AE22D8941198}" srcId="{315A9F0C-F1F5-48B6-A46C-53AB51E4E384}" destId="{95B4D819-7E94-41FF-A56D-C05674F3A30C}" srcOrd="0" destOrd="0" parTransId="{D56B1D8E-92D1-4D0B-A153-23CA36D76E77}" sibTransId="{A5EA0999-4412-4BC7-857D-F74FA5F070DB}"/>
    <dgm:cxn modelId="{B0CF7F8B-D5BA-412C-B7A0-477DC7228AFB}" type="presOf" srcId="{79A4CACA-3390-4E88-9143-433AE79FD133}" destId="{6BE07003-7B3F-435B-B0D3-0240804CC70F}" srcOrd="0" destOrd="0" presId="urn:microsoft.com/office/officeart/2005/8/layout/vList2"/>
    <dgm:cxn modelId="{CA39D4D9-3E68-4CF0-AE17-1E4B75C0D89D}" srcId="{315A9F0C-F1F5-48B6-A46C-53AB51E4E384}" destId="{AD6D6CE9-B6EE-4837-BE63-A51E3EEE5CFA}" srcOrd="2" destOrd="0" parTransId="{27CA9D92-A3F2-4349-996D-E3D8F19846FB}" sibTransId="{758C59F7-1AC8-4F9A-BCB9-0E125F660ADC}"/>
    <dgm:cxn modelId="{646F5827-FD23-4DDB-858C-960E07EBBC31}" type="presParOf" srcId="{B07116F1-39C9-4B93-87A9-79910A61A016}" destId="{79B3C51B-0AF8-490D-B7CC-A11C313EDA88}" srcOrd="0" destOrd="0" presId="urn:microsoft.com/office/officeart/2005/8/layout/vList2"/>
    <dgm:cxn modelId="{9B170A92-489D-431E-811A-177D7D06930D}" type="presParOf" srcId="{B07116F1-39C9-4B93-87A9-79910A61A016}" destId="{AE96D20D-661F-4E3D-97AD-E2D900C57A37}" srcOrd="1" destOrd="0" presId="urn:microsoft.com/office/officeart/2005/8/layout/vList2"/>
    <dgm:cxn modelId="{86879C02-E2FE-4ECB-959D-7A7D1ACA6269}" type="presParOf" srcId="{B07116F1-39C9-4B93-87A9-79910A61A016}" destId="{6BE07003-7B3F-435B-B0D3-0240804CC70F}" srcOrd="2" destOrd="0" presId="urn:microsoft.com/office/officeart/2005/8/layout/vList2"/>
    <dgm:cxn modelId="{214725A6-DE34-4037-A09B-B7BD82AA15FD}" type="presParOf" srcId="{B07116F1-39C9-4B93-87A9-79910A61A016}" destId="{8685BC75-7AD6-4F2C-8100-5B7B53FC1250}" srcOrd="3" destOrd="0" presId="urn:microsoft.com/office/officeart/2005/8/layout/vList2"/>
    <dgm:cxn modelId="{D648A906-0602-4165-A506-C8A06F4AD04A}" type="presParOf" srcId="{B07116F1-39C9-4B93-87A9-79910A61A016}" destId="{5D08D947-2A16-45A5-9C3C-840EEBA2D0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BB9217-11F0-4FDE-A538-960D3587577E}" type="doc">
      <dgm:prSet loTypeId="urn:microsoft.com/office/officeart/2005/8/layout/vList3" loCatId="list" qsTypeId="urn:microsoft.com/office/officeart/2005/8/quickstyle/simple5" qsCatId="simple" csTypeId="urn:microsoft.com/office/officeart/2005/8/colors/accent1_2" csCatId="accent1" phldr="1"/>
      <dgm:spPr/>
      <dgm:t>
        <a:bodyPr/>
        <a:lstStyle/>
        <a:p>
          <a:endParaRPr lang="es-ES"/>
        </a:p>
      </dgm:t>
    </dgm:pt>
    <dgm:pt modelId="{36186FE0-4065-418C-8056-AFEA2130E84C}">
      <dgm:prSet/>
      <dgm:spPr/>
      <dgm:t>
        <a:bodyPr/>
        <a:lstStyle/>
        <a:p>
          <a:r>
            <a:rPr lang="es-ES" b="0" cap="none" spc="0" dirty="0">
              <a:ln w="0"/>
              <a:solidFill>
                <a:schemeClr val="tx1"/>
              </a:solidFill>
              <a:effectLst>
                <a:outerShdw blurRad="38100" dist="19050" dir="2700000" algn="tl" rotWithShape="0">
                  <a:schemeClr val="dk1">
                    <a:alpha val="40000"/>
                  </a:schemeClr>
                </a:outerShdw>
              </a:effectLst>
            </a:rPr>
            <a:t>Orden cronológico</a:t>
          </a:r>
        </a:p>
      </dgm:t>
    </dgm:pt>
    <dgm:pt modelId="{8F4FF8C0-DC53-4BF5-A136-A70D36851AC4}" type="parTrans" cxnId="{D3585D51-EA95-4258-AA0F-BA08F7B5FB4F}">
      <dgm:prSet/>
      <dgm:spPr/>
      <dgm:t>
        <a:bodyPr/>
        <a:lstStyle/>
        <a:p>
          <a:endParaRPr lang="es-ES"/>
        </a:p>
      </dgm:t>
    </dgm:pt>
    <dgm:pt modelId="{D19E7387-831B-4BBA-9233-EF30E5327CA8}" type="sibTrans" cxnId="{D3585D51-EA95-4258-AA0F-BA08F7B5FB4F}">
      <dgm:prSet/>
      <dgm:spPr/>
      <dgm:t>
        <a:bodyPr/>
        <a:lstStyle/>
        <a:p>
          <a:endParaRPr lang="es-ES"/>
        </a:p>
      </dgm:t>
    </dgm:pt>
    <dgm:pt modelId="{1225345D-74FE-4176-BA55-F7B1B9638F35}">
      <dgm:prSet/>
      <dgm:spPr/>
      <dgm:t>
        <a:bodyPr/>
        <a:lstStyle/>
        <a:p>
          <a:r>
            <a:rPr lang="es-ES" b="0" cap="none" spc="0" dirty="0">
              <a:ln w="0"/>
              <a:solidFill>
                <a:schemeClr val="tx1"/>
              </a:solidFill>
              <a:effectLst>
                <a:outerShdw blurRad="38100" dist="19050" dir="2700000" algn="tl" rotWithShape="0">
                  <a:schemeClr val="dk1">
                    <a:alpha val="40000"/>
                  </a:schemeClr>
                </a:outerShdw>
              </a:effectLst>
            </a:rPr>
            <a:t>Relación entre valores pasados y presentes</a:t>
          </a:r>
        </a:p>
      </dgm:t>
    </dgm:pt>
    <dgm:pt modelId="{3974CA4E-DE1D-475C-ACA6-0193121BEEFA}" type="parTrans" cxnId="{3008C9A0-F12E-48F8-A537-02EE70CFA41F}">
      <dgm:prSet/>
      <dgm:spPr/>
      <dgm:t>
        <a:bodyPr/>
        <a:lstStyle/>
        <a:p>
          <a:endParaRPr lang="es-ES"/>
        </a:p>
      </dgm:t>
    </dgm:pt>
    <dgm:pt modelId="{DE78A910-5BF1-4501-9C6C-C9D24C0AB12F}" type="sibTrans" cxnId="{3008C9A0-F12E-48F8-A537-02EE70CFA41F}">
      <dgm:prSet/>
      <dgm:spPr/>
      <dgm:t>
        <a:bodyPr/>
        <a:lstStyle/>
        <a:p>
          <a:endParaRPr lang="es-ES"/>
        </a:p>
      </dgm:t>
    </dgm:pt>
    <dgm:pt modelId="{3CB89A2B-46B5-4C2F-BAC0-46C580EAA3EF}" type="pres">
      <dgm:prSet presAssocID="{EBBB9217-11F0-4FDE-A538-960D3587577E}" presName="linearFlow" presStyleCnt="0">
        <dgm:presLayoutVars>
          <dgm:dir/>
          <dgm:resizeHandles val="exact"/>
        </dgm:presLayoutVars>
      </dgm:prSet>
      <dgm:spPr/>
    </dgm:pt>
    <dgm:pt modelId="{2A3587D3-1626-4F9A-8D02-CEC4CD6A0B74}" type="pres">
      <dgm:prSet presAssocID="{36186FE0-4065-418C-8056-AFEA2130E84C}" presName="composite" presStyleCnt="0"/>
      <dgm:spPr/>
    </dgm:pt>
    <dgm:pt modelId="{CD4D9164-4708-49AC-A5B1-6A1434EF3820}" type="pres">
      <dgm:prSet presAssocID="{36186FE0-4065-418C-8056-AFEA2130E84C}"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lendario"/>
        </a:ext>
      </dgm:extLst>
    </dgm:pt>
    <dgm:pt modelId="{8EEF37B3-E84D-46C7-A281-43B4545670C2}" type="pres">
      <dgm:prSet presAssocID="{36186FE0-4065-418C-8056-AFEA2130E84C}" presName="txShp" presStyleLbl="node1" presStyleIdx="0" presStyleCnt="2">
        <dgm:presLayoutVars>
          <dgm:bulletEnabled val="1"/>
        </dgm:presLayoutVars>
      </dgm:prSet>
      <dgm:spPr/>
    </dgm:pt>
    <dgm:pt modelId="{32C95789-A1D2-4FC8-9A1E-ED7AC3372F6A}" type="pres">
      <dgm:prSet presAssocID="{D19E7387-831B-4BBA-9233-EF30E5327CA8}" presName="spacing" presStyleCnt="0"/>
      <dgm:spPr/>
    </dgm:pt>
    <dgm:pt modelId="{8A45320A-0345-4369-A20E-0251B27E337A}" type="pres">
      <dgm:prSet presAssocID="{1225345D-74FE-4176-BA55-F7B1B9638F35}" presName="composite" presStyleCnt="0"/>
      <dgm:spPr/>
    </dgm:pt>
    <dgm:pt modelId="{0B9E6DAA-9E55-413D-A45A-43648FD605F3}" type="pres">
      <dgm:prSet presAssocID="{1225345D-74FE-4176-BA55-F7B1B9638F35}"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lujo de trabajo de derecha a izquierda"/>
        </a:ext>
      </dgm:extLst>
    </dgm:pt>
    <dgm:pt modelId="{7D8FFD1D-13AE-4419-94A5-43D373586796}" type="pres">
      <dgm:prSet presAssocID="{1225345D-74FE-4176-BA55-F7B1B9638F35}" presName="txShp" presStyleLbl="node1" presStyleIdx="1" presStyleCnt="2">
        <dgm:presLayoutVars>
          <dgm:bulletEnabled val="1"/>
        </dgm:presLayoutVars>
      </dgm:prSet>
      <dgm:spPr/>
    </dgm:pt>
  </dgm:ptLst>
  <dgm:cxnLst>
    <dgm:cxn modelId="{1A415E2E-DDCA-4F9F-9AF6-C232289BA0E7}" type="presOf" srcId="{36186FE0-4065-418C-8056-AFEA2130E84C}" destId="{8EEF37B3-E84D-46C7-A281-43B4545670C2}" srcOrd="0" destOrd="0" presId="urn:microsoft.com/office/officeart/2005/8/layout/vList3"/>
    <dgm:cxn modelId="{C4F77037-79E6-4E0C-8156-60F7A6C6D610}" type="presOf" srcId="{1225345D-74FE-4176-BA55-F7B1B9638F35}" destId="{7D8FFD1D-13AE-4419-94A5-43D373586796}" srcOrd="0" destOrd="0" presId="urn:microsoft.com/office/officeart/2005/8/layout/vList3"/>
    <dgm:cxn modelId="{D3585D51-EA95-4258-AA0F-BA08F7B5FB4F}" srcId="{EBBB9217-11F0-4FDE-A538-960D3587577E}" destId="{36186FE0-4065-418C-8056-AFEA2130E84C}" srcOrd="0" destOrd="0" parTransId="{8F4FF8C0-DC53-4BF5-A136-A70D36851AC4}" sibTransId="{D19E7387-831B-4BBA-9233-EF30E5327CA8}"/>
    <dgm:cxn modelId="{3008C9A0-F12E-48F8-A537-02EE70CFA41F}" srcId="{EBBB9217-11F0-4FDE-A538-960D3587577E}" destId="{1225345D-74FE-4176-BA55-F7B1B9638F35}" srcOrd="1" destOrd="0" parTransId="{3974CA4E-DE1D-475C-ACA6-0193121BEEFA}" sibTransId="{DE78A910-5BF1-4501-9C6C-C9D24C0AB12F}"/>
    <dgm:cxn modelId="{E08F13FE-FCA5-4697-BE32-17053172CEBD}" type="presOf" srcId="{EBBB9217-11F0-4FDE-A538-960D3587577E}" destId="{3CB89A2B-46B5-4C2F-BAC0-46C580EAA3EF}" srcOrd="0" destOrd="0" presId="urn:microsoft.com/office/officeart/2005/8/layout/vList3"/>
    <dgm:cxn modelId="{22DAD90D-AA52-43E1-AB15-11D8FE2FCB49}" type="presParOf" srcId="{3CB89A2B-46B5-4C2F-BAC0-46C580EAA3EF}" destId="{2A3587D3-1626-4F9A-8D02-CEC4CD6A0B74}" srcOrd="0" destOrd="0" presId="urn:microsoft.com/office/officeart/2005/8/layout/vList3"/>
    <dgm:cxn modelId="{12447319-5447-41AA-B7CB-54152049388E}" type="presParOf" srcId="{2A3587D3-1626-4F9A-8D02-CEC4CD6A0B74}" destId="{CD4D9164-4708-49AC-A5B1-6A1434EF3820}" srcOrd="0" destOrd="0" presId="urn:microsoft.com/office/officeart/2005/8/layout/vList3"/>
    <dgm:cxn modelId="{EB768D35-DB51-41A4-A7EE-1A742CCFF616}" type="presParOf" srcId="{2A3587D3-1626-4F9A-8D02-CEC4CD6A0B74}" destId="{8EEF37B3-E84D-46C7-A281-43B4545670C2}" srcOrd="1" destOrd="0" presId="urn:microsoft.com/office/officeart/2005/8/layout/vList3"/>
    <dgm:cxn modelId="{CB188A5A-EF7B-4E53-BC65-0FC71E242052}" type="presParOf" srcId="{3CB89A2B-46B5-4C2F-BAC0-46C580EAA3EF}" destId="{32C95789-A1D2-4FC8-9A1E-ED7AC3372F6A}" srcOrd="1" destOrd="0" presId="urn:microsoft.com/office/officeart/2005/8/layout/vList3"/>
    <dgm:cxn modelId="{24FDE3F4-4119-457F-B136-9160947E5508}" type="presParOf" srcId="{3CB89A2B-46B5-4C2F-BAC0-46C580EAA3EF}" destId="{8A45320A-0345-4369-A20E-0251B27E337A}" srcOrd="2" destOrd="0" presId="urn:microsoft.com/office/officeart/2005/8/layout/vList3"/>
    <dgm:cxn modelId="{7C52AD75-75E1-4E00-BC98-5435FEA24501}" type="presParOf" srcId="{8A45320A-0345-4369-A20E-0251B27E337A}" destId="{0B9E6DAA-9E55-413D-A45A-43648FD605F3}" srcOrd="0" destOrd="0" presId="urn:microsoft.com/office/officeart/2005/8/layout/vList3"/>
    <dgm:cxn modelId="{FE4580F1-4197-43D0-B222-A4070614AD19}" type="presParOf" srcId="{8A45320A-0345-4369-A20E-0251B27E337A}" destId="{7D8FFD1D-13AE-4419-94A5-43D37358679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5A9F0C-F1F5-48B6-A46C-53AB51E4E38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S"/>
        </a:p>
      </dgm:t>
    </dgm:pt>
    <mc:AlternateContent xmlns:mc="http://schemas.openxmlformats.org/markup-compatibility/2006" xmlns:a14="http://schemas.microsoft.com/office/drawing/2010/main">
      <mc:Choice Requires="a14">
        <dgm:pt modelId="{95B4D819-7E94-41FF-A56D-C05674F3A30C}">
          <dgm:prSet phldrT="[Texto]" custT="1"/>
          <dgm:spPr/>
          <dgm:t>
            <a:bodyPr/>
            <a:lstStyle/>
            <a:p>
              <a:pPr/>
              <a14:m>
                <m:oMathPara xmlns:m="http://schemas.openxmlformats.org/officeDocument/2006/math">
                  <m:oMathParaPr>
                    <m:jc m:val="centerGroup"/>
                  </m:oMathParaPr>
                  <m:oMath xmlns:m="http://schemas.openxmlformats.org/officeDocument/2006/math">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𝑐𝑜𝑟𝑟</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es-ES" sz="6500" b="0" cap="none" spc="0" dirty="0">
                <a:ln w="0"/>
                <a:solidFill>
                  <a:schemeClr val="tx1"/>
                </a:solidFill>
                <a:effectLst>
                  <a:outerShdw blurRad="38100" dist="19050" dir="2700000" algn="tl" rotWithShape="0">
                    <a:schemeClr val="dk1">
                      <a:alpha val="40000"/>
                    </a:schemeClr>
                  </a:outerShdw>
                </a:effectLst>
              </a:endParaRPr>
            </a:p>
          </dgm:t>
        </dgm:pt>
      </mc:Choice>
      <mc:Fallback xmlns="">
        <dgm:pt modelId="{95B4D819-7E94-41FF-A56D-C05674F3A30C}">
          <dgm:prSet phldrT="[Texto]" custT="1"/>
          <dgm:spPr/>
          <dgm:t>
            <a:bodyPr/>
            <a:lstStyle/>
            <a:p>
              <a:r>
                <a:rPr lang="es-ES" sz="4400" b="0" i="0" cap="none" spc="0">
                  <a:ln w="0"/>
                  <a:solidFill>
                    <a:schemeClr val="tx1"/>
                  </a:solidFill>
                  <a:effectLst>
                    <a:outerShdw blurRad="38100" dist="19050" dir="2700000" algn="tl" rotWithShape="0">
                      <a:schemeClr val="dk1">
                        <a:alpha val="40000"/>
                      </a:schemeClr>
                    </a:outerShdw>
                  </a:effectLst>
                  <a:latin typeface="Cambria Math" panose="02040503050406030204" pitchFamily="18" charset="0"/>
                </a:rPr>
                <a:t>𝑐𝑜𝑟𝑟(𝑥,𝑦)</a:t>
              </a:r>
              <a:endParaRPr lang="es-ES" sz="6500" b="0" cap="none" spc="0" dirty="0">
                <a:ln w="0"/>
                <a:solidFill>
                  <a:schemeClr val="tx1"/>
                </a:solidFill>
                <a:effectLst>
                  <a:outerShdw blurRad="38100" dist="19050" dir="2700000" algn="tl" rotWithShape="0">
                    <a:schemeClr val="dk1">
                      <a:alpha val="40000"/>
                    </a:schemeClr>
                  </a:outerShdw>
                </a:effectLst>
              </a:endParaRPr>
            </a:p>
          </dgm:t>
        </dgm:pt>
      </mc:Fallback>
    </mc:AlternateContent>
    <dgm:pt modelId="{D56B1D8E-92D1-4D0B-A153-23CA36D76E77}" type="parTrans" cxnId="{62CA8587-A268-4286-9846-AE22D8941198}">
      <dgm:prSet/>
      <dgm:spPr/>
      <dgm:t>
        <a:bodyPr/>
        <a:lstStyle/>
        <a:p>
          <a:endParaRPr lang="es-ES"/>
        </a:p>
      </dgm:t>
    </dgm:pt>
    <dgm:pt modelId="{A5EA0999-4412-4BC7-857D-F74FA5F070DB}" type="sibTrans" cxnId="{62CA8587-A268-4286-9846-AE22D8941198}">
      <dgm:prSet/>
      <dgm:spPr/>
      <dgm:t>
        <a:bodyPr/>
        <a:lstStyle/>
        <a:p>
          <a:endParaRPr lang="es-ES"/>
        </a:p>
      </dgm:t>
    </dgm:pt>
    <dgm:pt modelId="{B07116F1-39C9-4B93-87A9-79910A61A016}" type="pres">
      <dgm:prSet presAssocID="{315A9F0C-F1F5-48B6-A46C-53AB51E4E384}" presName="linear" presStyleCnt="0">
        <dgm:presLayoutVars>
          <dgm:animLvl val="lvl"/>
          <dgm:resizeHandles val="exact"/>
        </dgm:presLayoutVars>
      </dgm:prSet>
      <dgm:spPr/>
    </dgm:pt>
    <dgm:pt modelId="{79B3C51B-0AF8-490D-B7CC-A11C313EDA88}" type="pres">
      <dgm:prSet presAssocID="{95B4D819-7E94-41FF-A56D-C05674F3A30C}" presName="parentText" presStyleLbl="node1" presStyleIdx="0" presStyleCnt="1" custScaleY="77122" custLinFactNeighborX="9424" custLinFactNeighborY="-60262">
        <dgm:presLayoutVars>
          <dgm:chMax val="0"/>
          <dgm:bulletEnabled val="1"/>
        </dgm:presLayoutVars>
      </dgm:prSet>
      <dgm:spPr/>
    </dgm:pt>
  </dgm:ptLst>
  <dgm:cxnLst>
    <dgm:cxn modelId="{F7997315-EDC6-4353-BE37-3FEE1D583686}" type="presOf" srcId="{95B4D819-7E94-41FF-A56D-C05674F3A30C}" destId="{79B3C51B-0AF8-490D-B7CC-A11C313EDA88}" srcOrd="0" destOrd="0" presId="urn:microsoft.com/office/officeart/2005/8/layout/vList2"/>
    <dgm:cxn modelId="{B6BA0C69-BEF7-45A1-AC37-1E897D087261}" type="presOf" srcId="{315A9F0C-F1F5-48B6-A46C-53AB51E4E384}" destId="{B07116F1-39C9-4B93-87A9-79910A61A016}" srcOrd="0" destOrd="0" presId="urn:microsoft.com/office/officeart/2005/8/layout/vList2"/>
    <dgm:cxn modelId="{62CA8587-A268-4286-9846-AE22D8941198}" srcId="{315A9F0C-F1F5-48B6-A46C-53AB51E4E384}" destId="{95B4D819-7E94-41FF-A56D-C05674F3A30C}" srcOrd="0" destOrd="0" parTransId="{D56B1D8E-92D1-4D0B-A153-23CA36D76E77}" sibTransId="{A5EA0999-4412-4BC7-857D-F74FA5F070DB}"/>
    <dgm:cxn modelId="{646F5827-FD23-4DDB-858C-960E07EBBC31}" type="presParOf" srcId="{B07116F1-39C9-4B93-87A9-79910A61A016}" destId="{79B3C51B-0AF8-490D-B7CC-A11C313EDA8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1482BE-077D-46D8-878E-90BDC810519A}" type="doc">
      <dgm:prSet loTypeId="urn:microsoft.com/office/officeart/2005/8/layout/default" loCatId="list" qsTypeId="urn:microsoft.com/office/officeart/2005/8/quickstyle/simple5" qsCatId="simple" csTypeId="urn:microsoft.com/office/officeart/2005/8/colors/colorful2" csCatId="colorful" phldr="1"/>
      <dgm:spPr/>
    </dgm:pt>
    <dgm:pt modelId="{B312D111-7C68-4314-83CD-0C582A984E1F}">
      <dgm:prSet phldrT="[Texto]"/>
      <dgm:spPr/>
      <dgm:t>
        <a:bodyPr/>
        <a:lstStyle/>
        <a:p>
          <a:r>
            <a:rPr lang="es-ES" b="0" cap="none" spc="0" dirty="0">
              <a:ln w="0"/>
              <a:solidFill>
                <a:schemeClr val="tx1"/>
              </a:solidFill>
              <a:effectLst>
                <a:outerShdw blurRad="38100" dist="19050" dir="2700000" algn="tl" rotWithShape="0">
                  <a:schemeClr val="dk1">
                    <a:alpha val="40000"/>
                  </a:schemeClr>
                </a:outerShdw>
              </a:effectLst>
            </a:rPr>
            <a:t>Conceptos</a:t>
          </a:r>
        </a:p>
      </dgm:t>
    </dgm:pt>
    <dgm:pt modelId="{ED6256A4-7713-48B3-8601-73A89B5A8546}" type="parTrans" cxnId="{626C1CDB-9A57-430E-A85D-5E53E9765BCE}">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327F49BA-39AA-4C03-BB01-CE4912340E82}" type="sibTrans" cxnId="{626C1CDB-9A57-430E-A85D-5E53E9765BCE}">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F9B9CB45-243F-4F0C-9708-CCC0102882EE}">
      <dgm:prSet phldrT="[Texto]"/>
      <dgm:spPr/>
      <dgm:t>
        <a:bodyPr/>
        <a:lstStyle/>
        <a:p>
          <a:r>
            <a:rPr lang="es-ES" b="0" cap="none" spc="0">
              <a:ln w="0"/>
              <a:solidFill>
                <a:schemeClr val="tx1"/>
              </a:solidFill>
              <a:effectLst>
                <a:outerShdw blurRad="38100" dist="19050" dir="2700000" algn="tl" rotWithShape="0">
                  <a:schemeClr val="dk1">
                    <a:alpha val="40000"/>
                  </a:schemeClr>
                </a:outerShdw>
              </a:effectLst>
            </a:rPr>
            <a:t>Descriptiva</a:t>
          </a:r>
          <a:endParaRPr lang="es-ES" b="0" cap="none" spc="0" dirty="0">
            <a:ln w="0"/>
            <a:solidFill>
              <a:schemeClr val="tx1"/>
            </a:solidFill>
            <a:effectLst>
              <a:outerShdw blurRad="38100" dist="19050" dir="2700000" algn="tl" rotWithShape="0">
                <a:schemeClr val="dk1">
                  <a:alpha val="40000"/>
                </a:schemeClr>
              </a:outerShdw>
            </a:effectLst>
          </a:endParaRPr>
        </a:p>
      </dgm:t>
    </dgm:pt>
    <dgm:pt modelId="{63752711-8E8D-4828-AF0D-DEB4D922FA58}" type="parTrans" cxnId="{2CDB5E23-0C36-4EDF-9959-AF59DF20E99C}">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C447B6EE-401F-4BDA-9C39-7220A1239118}" type="sibTrans" cxnId="{2CDB5E23-0C36-4EDF-9959-AF59DF20E99C}">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BDB69BF5-692D-4CED-9A2E-97D678E9B3D7}" type="pres">
      <dgm:prSet presAssocID="{491482BE-077D-46D8-878E-90BDC810519A}" presName="diagram" presStyleCnt="0">
        <dgm:presLayoutVars>
          <dgm:dir/>
          <dgm:resizeHandles val="exact"/>
        </dgm:presLayoutVars>
      </dgm:prSet>
      <dgm:spPr/>
    </dgm:pt>
    <dgm:pt modelId="{1DEDE472-F7AA-4497-943F-CA9DB4C89807}" type="pres">
      <dgm:prSet presAssocID="{B312D111-7C68-4314-83CD-0C582A984E1F}" presName="node" presStyleLbl="node1" presStyleIdx="0" presStyleCnt="2">
        <dgm:presLayoutVars>
          <dgm:bulletEnabled val="1"/>
        </dgm:presLayoutVars>
      </dgm:prSet>
      <dgm:spPr/>
    </dgm:pt>
    <dgm:pt modelId="{CFF53B03-C29C-4313-9DC3-A99475AF91CD}" type="pres">
      <dgm:prSet presAssocID="{327F49BA-39AA-4C03-BB01-CE4912340E82}" presName="sibTrans" presStyleCnt="0"/>
      <dgm:spPr/>
    </dgm:pt>
    <dgm:pt modelId="{8BDF98B6-9712-443E-A164-E259C55527F0}" type="pres">
      <dgm:prSet presAssocID="{F9B9CB45-243F-4F0C-9708-CCC0102882EE}" presName="node" presStyleLbl="node1" presStyleIdx="1" presStyleCnt="2">
        <dgm:presLayoutVars>
          <dgm:bulletEnabled val="1"/>
        </dgm:presLayoutVars>
      </dgm:prSet>
      <dgm:spPr/>
    </dgm:pt>
  </dgm:ptLst>
  <dgm:cxnLst>
    <dgm:cxn modelId="{2CDB5E23-0C36-4EDF-9959-AF59DF20E99C}" srcId="{491482BE-077D-46D8-878E-90BDC810519A}" destId="{F9B9CB45-243F-4F0C-9708-CCC0102882EE}" srcOrd="1" destOrd="0" parTransId="{63752711-8E8D-4828-AF0D-DEB4D922FA58}" sibTransId="{C447B6EE-401F-4BDA-9C39-7220A1239118}"/>
    <dgm:cxn modelId="{B9A79660-EBE9-4D0F-B8C0-4A9A391954D7}" type="presOf" srcId="{B312D111-7C68-4314-83CD-0C582A984E1F}" destId="{1DEDE472-F7AA-4497-943F-CA9DB4C89807}" srcOrd="0" destOrd="0" presId="urn:microsoft.com/office/officeart/2005/8/layout/default"/>
    <dgm:cxn modelId="{E39E5495-B07B-494E-8AB7-970F798007A6}" type="presOf" srcId="{491482BE-077D-46D8-878E-90BDC810519A}" destId="{BDB69BF5-692D-4CED-9A2E-97D678E9B3D7}" srcOrd="0" destOrd="0" presId="urn:microsoft.com/office/officeart/2005/8/layout/default"/>
    <dgm:cxn modelId="{31F4A3D2-CEF8-43E9-9B57-D9219B94068B}" type="presOf" srcId="{F9B9CB45-243F-4F0C-9708-CCC0102882EE}" destId="{8BDF98B6-9712-443E-A164-E259C55527F0}" srcOrd="0" destOrd="0" presId="urn:microsoft.com/office/officeart/2005/8/layout/default"/>
    <dgm:cxn modelId="{626C1CDB-9A57-430E-A85D-5E53E9765BCE}" srcId="{491482BE-077D-46D8-878E-90BDC810519A}" destId="{B312D111-7C68-4314-83CD-0C582A984E1F}" srcOrd="0" destOrd="0" parTransId="{ED6256A4-7713-48B3-8601-73A89B5A8546}" sibTransId="{327F49BA-39AA-4C03-BB01-CE4912340E82}"/>
    <dgm:cxn modelId="{C3CCA752-FBB9-4FC0-AD4D-754A52A75984}" type="presParOf" srcId="{BDB69BF5-692D-4CED-9A2E-97D678E9B3D7}" destId="{1DEDE472-F7AA-4497-943F-CA9DB4C89807}" srcOrd="0" destOrd="0" presId="urn:microsoft.com/office/officeart/2005/8/layout/default"/>
    <dgm:cxn modelId="{4C0872B7-2125-44A5-A407-0A5A9F478626}" type="presParOf" srcId="{BDB69BF5-692D-4CED-9A2E-97D678E9B3D7}" destId="{CFF53B03-C29C-4313-9DC3-A99475AF91CD}" srcOrd="1" destOrd="0" presId="urn:microsoft.com/office/officeart/2005/8/layout/default"/>
    <dgm:cxn modelId="{ADE356A8-C735-4F53-BD72-8DA7932764CC}" type="presParOf" srcId="{BDB69BF5-692D-4CED-9A2E-97D678E9B3D7}" destId="{8BDF98B6-9712-443E-A164-E259C55527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13C6F-8B85-4BBB-854C-0AC45D895283}">
      <dsp:nvSpPr>
        <dsp:cNvPr id="0" name=""/>
        <dsp:cNvSpPr/>
      </dsp:nvSpPr>
      <dsp:spPr>
        <a:xfrm>
          <a:off x="625409" y="40818"/>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FA25B-EC1B-4DB5-92D2-9D86EA952670}">
      <dsp:nvSpPr>
        <dsp:cNvPr id="0" name=""/>
        <dsp:cNvSpPr/>
      </dsp:nvSpPr>
      <dsp:spPr>
        <a:xfrm>
          <a:off x="998346" y="413756"/>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433489-EC01-4DC4-A10E-A1D9FC38661F}">
      <dsp:nvSpPr>
        <dsp:cNvPr id="0" name=""/>
        <dsp:cNvSpPr/>
      </dsp:nvSpPr>
      <dsp:spPr>
        <a:xfrm>
          <a:off x="66003"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Valor -&gt; Período de Tiempo</a:t>
          </a:r>
          <a:endParaRPr lang="en-US" sz="2300" kern="1200"/>
        </a:p>
      </dsp:txBody>
      <dsp:txXfrm>
        <a:off x="66003" y="2335819"/>
        <a:ext cx="2868750" cy="720000"/>
      </dsp:txXfrm>
    </dsp:sp>
    <dsp:sp modelId="{BFB21AEE-A9E9-4C48-84AB-558C676D41CD}">
      <dsp:nvSpPr>
        <dsp:cNvPr id="0" name=""/>
        <dsp:cNvSpPr/>
      </dsp:nvSpPr>
      <dsp:spPr>
        <a:xfrm>
          <a:off x="3996190" y="40818"/>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0295C-DAA0-4DF0-B72E-D7514774E8AD}">
      <dsp:nvSpPr>
        <dsp:cNvPr id="0" name=""/>
        <dsp:cNvSpPr/>
      </dsp:nvSpPr>
      <dsp:spPr>
        <a:xfrm>
          <a:off x="4369128" y="413756"/>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0867BE-6380-4B90-98FE-D74C96258A74}">
      <dsp:nvSpPr>
        <dsp:cNvPr id="0" name=""/>
        <dsp:cNvSpPr/>
      </dsp:nvSpPr>
      <dsp:spPr>
        <a:xfrm>
          <a:off x="3436784"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Frecuencia constante</a:t>
          </a:r>
          <a:endParaRPr lang="en-US" sz="2300" kern="1200"/>
        </a:p>
      </dsp:txBody>
      <dsp:txXfrm>
        <a:off x="3436784" y="2335819"/>
        <a:ext cx="2868750" cy="720000"/>
      </dsp:txXfrm>
    </dsp:sp>
    <dsp:sp modelId="{B1D9A2C2-424D-4348-B410-F50F85921214}">
      <dsp:nvSpPr>
        <dsp:cNvPr id="0" name=""/>
        <dsp:cNvSpPr/>
      </dsp:nvSpPr>
      <dsp:spPr>
        <a:xfrm>
          <a:off x="7366972" y="40818"/>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2018-AD2D-4DE8-8278-CD939FCF55A9}">
      <dsp:nvSpPr>
        <dsp:cNvPr id="0" name=""/>
        <dsp:cNvSpPr/>
      </dsp:nvSpPr>
      <dsp:spPr>
        <a:xfrm>
          <a:off x="7739909" y="413756"/>
          <a:ext cx="1004062" cy="100406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60E14-D47B-4F5F-9E01-BD53CB7AAB72}">
      <dsp:nvSpPr>
        <dsp:cNvPr id="0" name=""/>
        <dsp:cNvSpPr/>
      </dsp:nvSpPr>
      <dsp:spPr>
        <a:xfrm>
          <a:off x="6807565"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Patrones persisten en el Futuro</a:t>
          </a:r>
          <a:endParaRPr lang="en-US" sz="2300" kern="1200"/>
        </a:p>
      </dsp:txBody>
      <dsp:txXfrm>
        <a:off x="6807565" y="2335819"/>
        <a:ext cx="28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3C51B-0AF8-490D-B7CC-A11C313EDA88}">
      <dsp:nvSpPr>
        <dsp:cNvPr id="0" name=""/>
        <dsp:cNvSpPr/>
      </dsp:nvSpPr>
      <dsp:spPr>
        <a:xfrm>
          <a:off x="0" y="0"/>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1. Tendencia</a:t>
          </a:r>
        </a:p>
      </dsp:txBody>
      <dsp:txXfrm>
        <a:off x="42151" y="42151"/>
        <a:ext cx="5967383" cy="779158"/>
      </dsp:txXfrm>
    </dsp:sp>
    <dsp:sp modelId="{6BE07003-7B3F-435B-B0D3-0240804CC70F}">
      <dsp:nvSpPr>
        <dsp:cNvPr id="0" name=""/>
        <dsp:cNvSpPr/>
      </dsp:nvSpPr>
      <dsp:spPr>
        <a:xfrm>
          <a:off x="0" y="988441"/>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2. Estacional</a:t>
          </a:r>
        </a:p>
      </dsp:txBody>
      <dsp:txXfrm>
        <a:off x="42151" y="1030592"/>
        <a:ext cx="5967383" cy="779158"/>
      </dsp:txXfrm>
    </dsp:sp>
    <dsp:sp modelId="{5D08D947-2A16-45A5-9C3C-840EEBA2D0B3}">
      <dsp:nvSpPr>
        <dsp:cNvPr id="0" name=""/>
        <dsp:cNvSpPr/>
      </dsp:nvSpPr>
      <dsp:spPr>
        <a:xfrm>
          <a:off x="0" y="1955581"/>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3. Residual</a:t>
          </a:r>
        </a:p>
      </dsp:txBody>
      <dsp:txXfrm>
        <a:off x="42151" y="1997732"/>
        <a:ext cx="5967383" cy="77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F37B3-E84D-46C7-A281-43B4545670C2}">
      <dsp:nvSpPr>
        <dsp:cNvPr id="0" name=""/>
        <dsp:cNvSpPr/>
      </dsp:nvSpPr>
      <dsp:spPr>
        <a:xfrm rot="10800000">
          <a:off x="1524955" y="302"/>
          <a:ext cx="4960481" cy="1102044"/>
        </a:xfrm>
        <a:prstGeom prst="homePlate">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85971" tIns="118110" rIns="220472" bIns="118110" numCol="1" spcCol="1270" anchor="ctr" anchorCtr="0">
          <a:noAutofit/>
        </a:bodyPr>
        <a:lstStyle/>
        <a:p>
          <a:pPr marL="0" lvl="0" indent="0" algn="ctr" defTabSz="1377950">
            <a:lnSpc>
              <a:spcPct val="90000"/>
            </a:lnSpc>
            <a:spcBef>
              <a:spcPct val="0"/>
            </a:spcBef>
            <a:spcAft>
              <a:spcPct val="35000"/>
            </a:spcAft>
            <a:buNone/>
          </a:pPr>
          <a:r>
            <a:rPr lang="es-ES" sz="3100" b="0" kern="1200" cap="none" spc="0" dirty="0">
              <a:ln w="0"/>
              <a:solidFill>
                <a:schemeClr val="tx1"/>
              </a:solidFill>
              <a:effectLst>
                <a:outerShdw blurRad="38100" dist="19050" dir="2700000" algn="tl" rotWithShape="0">
                  <a:schemeClr val="dk1">
                    <a:alpha val="40000"/>
                  </a:schemeClr>
                </a:outerShdw>
              </a:effectLst>
            </a:rPr>
            <a:t>Orden cronológico</a:t>
          </a:r>
        </a:p>
      </dsp:txBody>
      <dsp:txXfrm rot="10800000">
        <a:off x="1800466" y="302"/>
        <a:ext cx="4684970" cy="1102044"/>
      </dsp:txXfrm>
    </dsp:sp>
    <dsp:sp modelId="{CD4D9164-4708-49AC-A5B1-6A1434EF3820}">
      <dsp:nvSpPr>
        <dsp:cNvPr id="0" name=""/>
        <dsp:cNvSpPr/>
      </dsp:nvSpPr>
      <dsp:spPr>
        <a:xfrm>
          <a:off x="973933" y="302"/>
          <a:ext cx="1102044" cy="110204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7D8FFD1D-13AE-4419-94A5-43D373586796}">
      <dsp:nvSpPr>
        <dsp:cNvPr id="0" name=""/>
        <dsp:cNvSpPr/>
      </dsp:nvSpPr>
      <dsp:spPr>
        <a:xfrm rot="10800000">
          <a:off x="1524955" y="1377858"/>
          <a:ext cx="4960481" cy="1102044"/>
        </a:xfrm>
        <a:prstGeom prst="homePlate">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85971" tIns="118110" rIns="220472" bIns="118110" numCol="1" spcCol="1270" anchor="ctr" anchorCtr="0">
          <a:noAutofit/>
        </a:bodyPr>
        <a:lstStyle/>
        <a:p>
          <a:pPr marL="0" lvl="0" indent="0" algn="ctr" defTabSz="1377950">
            <a:lnSpc>
              <a:spcPct val="90000"/>
            </a:lnSpc>
            <a:spcBef>
              <a:spcPct val="0"/>
            </a:spcBef>
            <a:spcAft>
              <a:spcPct val="35000"/>
            </a:spcAft>
            <a:buNone/>
          </a:pPr>
          <a:r>
            <a:rPr lang="es-ES" sz="3100" b="0" kern="1200" cap="none" spc="0" dirty="0">
              <a:ln w="0"/>
              <a:solidFill>
                <a:schemeClr val="tx1"/>
              </a:solidFill>
              <a:effectLst>
                <a:outerShdw blurRad="38100" dist="19050" dir="2700000" algn="tl" rotWithShape="0">
                  <a:schemeClr val="dk1">
                    <a:alpha val="40000"/>
                  </a:schemeClr>
                </a:outerShdw>
              </a:effectLst>
            </a:rPr>
            <a:t>Relación entre valores pasados y presentes</a:t>
          </a:r>
        </a:p>
      </dsp:txBody>
      <dsp:txXfrm rot="10800000">
        <a:off x="1800466" y="1377858"/>
        <a:ext cx="4684970" cy="1102044"/>
      </dsp:txXfrm>
    </dsp:sp>
    <dsp:sp modelId="{0B9E6DAA-9E55-413D-A45A-43648FD605F3}">
      <dsp:nvSpPr>
        <dsp:cNvPr id="0" name=""/>
        <dsp:cNvSpPr/>
      </dsp:nvSpPr>
      <dsp:spPr>
        <a:xfrm>
          <a:off x="973933" y="1377858"/>
          <a:ext cx="1102044" cy="110204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3C51B-0AF8-490D-B7CC-A11C313EDA88}">
      <dsp:nvSpPr>
        <dsp:cNvPr id="0" name=""/>
        <dsp:cNvSpPr/>
      </dsp:nvSpPr>
      <dsp:spPr>
        <a:xfrm>
          <a:off x="0" y="141800"/>
          <a:ext cx="4001155" cy="1039481"/>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𝑐𝑜𝑟𝑟</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es-ES" sz="6500" b="0" kern="1200" cap="none" spc="0" dirty="0">
            <a:ln w="0"/>
            <a:solidFill>
              <a:schemeClr val="tx1"/>
            </a:solidFill>
            <a:effectLst>
              <a:outerShdw blurRad="38100" dist="19050" dir="2700000" algn="tl" rotWithShape="0">
                <a:schemeClr val="dk1">
                  <a:alpha val="40000"/>
                </a:schemeClr>
              </a:outerShdw>
            </a:effectLst>
          </a:endParaRPr>
        </a:p>
      </dsp:txBody>
      <dsp:txXfrm>
        <a:off x="50743" y="192543"/>
        <a:ext cx="3899669" cy="937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DE472-F7AA-4497-943F-CA9DB4C89807}">
      <dsp:nvSpPr>
        <dsp:cNvPr id="0" name=""/>
        <dsp:cNvSpPr/>
      </dsp:nvSpPr>
      <dsp:spPr>
        <a:xfrm>
          <a:off x="657" y="551966"/>
          <a:ext cx="2563402" cy="153804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0" kern="1200" cap="none" spc="0" dirty="0">
              <a:ln w="0"/>
              <a:solidFill>
                <a:schemeClr val="tx1"/>
              </a:solidFill>
              <a:effectLst>
                <a:outerShdw blurRad="38100" dist="19050" dir="2700000" algn="tl" rotWithShape="0">
                  <a:schemeClr val="dk1">
                    <a:alpha val="40000"/>
                  </a:schemeClr>
                </a:outerShdw>
              </a:effectLst>
            </a:rPr>
            <a:t>Conceptos</a:t>
          </a:r>
        </a:p>
      </dsp:txBody>
      <dsp:txXfrm>
        <a:off x="657" y="551966"/>
        <a:ext cx="2563402" cy="1538041"/>
      </dsp:txXfrm>
    </dsp:sp>
    <dsp:sp modelId="{8BDF98B6-9712-443E-A164-E259C55527F0}">
      <dsp:nvSpPr>
        <dsp:cNvPr id="0" name=""/>
        <dsp:cNvSpPr/>
      </dsp:nvSpPr>
      <dsp:spPr>
        <a:xfrm>
          <a:off x="2820400" y="551966"/>
          <a:ext cx="2563402" cy="153804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0" kern="1200" cap="none" spc="0">
              <a:ln w="0"/>
              <a:solidFill>
                <a:schemeClr val="tx1"/>
              </a:solidFill>
              <a:effectLst>
                <a:outerShdw blurRad="38100" dist="19050" dir="2700000" algn="tl" rotWithShape="0">
                  <a:schemeClr val="dk1">
                    <a:alpha val="40000"/>
                  </a:schemeClr>
                </a:outerShdw>
              </a:effectLst>
            </a:rPr>
            <a:t>Descriptiva</a:t>
          </a:r>
          <a:endParaRPr lang="es-ES" sz="3800" b="0" kern="1200" cap="none" spc="0" dirty="0">
            <a:ln w="0"/>
            <a:solidFill>
              <a:schemeClr val="tx1"/>
            </a:solidFill>
            <a:effectLst>
              <a:outerShdw blurRad="38100" dist="19050" dir="2700000" algn="tl" rotWithShape="0">
                <a:schemeClr val="dk1">
                  <a:alpha val="40000"/>
                </a:schemeClr>
              </a:outerShdw>
            </a:effectLst>
          </a:endParaRPr>
        </a:p>
      </dsp:txBody>
      <dsp:txXfrm>
        <a:off x="2820400" y="551966"/>
        <a:ext cx="2563402" cy="1538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BD564-97F8-4904-90AD-CC101395F830}" type="datetimeFigureOut">
              <a:rPr lang="es-ES" smtClean="0"/>
              <a:t>17/4/23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9E052-5003-4777-B169-344768D5CC7A}" type="slidenum">
              <a:rPr lang="es-ES" smtClean="0"/>
              <a:t>‹Nº›</a:t>
            </a:fld>
            <a:endParaRPr lang="es-ES"/>
          </a:p>
        </p:txBody>
      </p:sp>
    </p:spTree>
    <p:extLst>
      <p:ext uri="{BB962C8B-B14F-4D97-AF65-F5344CB8AC3E}">
        <p14:creationId xmlns:p14="http://schemas.microsoft.com/office/powerpoint/2010/main" val="2720595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a:t>
            </a:fld>
            <a:endParaRPr lang="es-ES"/>
          </a:p>
        </p:txBody>
      </p:sp>
    </p:spTree>
    <p:extLst>
      <p:ext uri="{BB962C8B-B14F-4D97-AF65-F5344CB8AC3E}">
        <p14:creationId xmlns:p14="http://schemas.microsoft.com/office/powerpoint/2010/main" val="909730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10</a:t>
            </a:fld>
            <a:endParaRPr lang="es-ES"/>
          </a:p>
        </p:txBody>
      </p:sp>
    </p:spTree>
    <p:extLst>
      <p:ext uri="{BB962C8B-B14F-4D97-AF65-F5344CB8AC3E}">
        <p14:creationId xmlns:p14="http://schemas.microsoft.com/office/powerpoint/2010/main" val="233035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11</a:t>
            </a:fld>
            <a:endParaRPr lang="es-ES"/>
          </a:p>
        </p:txBody>
      </p:sp>
    </p:spTree>
    <p:extLst>
      <p:ext uri="{BB962C8B-B14F-4D97-AF65-F5344CB8AC3E}">
        <p14:creationId xmlns:p14="http://schemas.microsoft.com/office/powerpoint/2010/main" val="1769879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12</a:t>
            </a:fld>
            <a:endParaRPr lang="es-ES"/>
          </a:p>
        </p:txBody>
      </p:sp>
    </p:spTree>
    <p:extLst>
      <p:ext uri="{BB962C8B-B14F-4D97-AF65-F5344CB8AC3E}">
        <p14:creationId xmlns:p14="http://schemas.microsoft.com/office/powerpoint/2010/main" val="3470902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13</a:t>
            </a:fld>
            <a:endParaRPr lang="es-ES"/>
          </a:p>
        </p:txBody>
      </p:sp>
    </p:spTree>
    <p:extLst>
      <p:ext uri="{BB962C8B-B14F-4D97-AF65-F5344CB8AC3E}">
        <p14:creationId xmlns:p14="http://schemas.microsoft.com/office/powerpoint/2010/main" val="191159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14</a:t>
            </a:fld>
            <a:endParaRPr lang="es-ES"/>
          </a:p>
        </p:txBody>
      </p:sp>
    </p:spTree>
    <p:extLst>
      <p:ext uri="{BB962C8B-B14F-4D97-AF65-F5344CB8AC3E}">
        <p14:creationId xmlns:p14="http://schemas.microsoft.com/office/powerpoint/2010/main" val="4129145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predecir la demanda de consultas externas en la IPS (institución Prestadora de Servicios de Salud) Universitaria.</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15</a:t>
            </a:fld>
            <a:endParaRPr lang="es-ES"/>
          </a:p>
        </p:txBody>
      </p:sp>
    </p:spTree>
    <p:extLst>
      <p:ext uri="{BB962C8B-B14F-4D97-AF65-F5344CB8AC3E}">
        <p14:creationId xmlns:p14="http://schemas.microsoft.com/office/powerpoint/2010/main" val="3591308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evaluar un modelo que se había creado para predecir la mortalidad de cáncer en España (anual). </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16</a:t>
            </a:fld>
            <a:endParaRPr lang="es-ES"/>
          </a:p>
        </p:txBody>
      </p:sp>
    </p:spTree>
    <p:extLst>
      <p:ext uri="{BB962C8B-B14F-4D97-AF65-F5344CB8AC3E}">
        <p14:creationId xmlns:p14="http://schemas.microsoft.com/office/powerpoint/2010/main" val="207017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comprar varios modelos para predecir la incidencia de 7 tipos diferentes de cánceres.</a:t>
            </a:r>
          </a:p>
          <a:p>
            <a:r>
              <a:rPr lang="es-ES" dirty="0">
                <a:effectLst/>
                <a:latin typeface="Helvetica" pitchFamily="2" charset="0"/>
              </a:rPr>
              <a:t>Con ello querían tener una herramienta para entender la </a:t>
            </a:r>
            <a:r>
              <a:rPr lang="es-ES" dirty="0" err="1">
                <a:effectLst/>
                <a:latin typeface="Helvetica" pitchFamily="2" charset="0"/>
              </a:rPr>
              <a:t>tendendencia</a:t>
            </a:r>
            <a:r>
              <a:rPr lang="es-ES" dirty="0">
                <a:effectLst/>
                <a:latin typeface="Helvetica" pitchFamily="2" charset="0"/>
              </a:rPr>
              <a:t> del patrón de desarrollo de la enfermedad, lo cual podría ayudar a crear estrategias preventivas o intervenciones. </a:t>
            </a:r>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17</a:t>
            </a:fld>
            <a:endParaRPr lang="es-ES"/>
          </a:p>
        </p:txBody>
      </p:sp>
    </p:spTree>
    <p:extLst>
      <p:ext uri="{BB962C8B-B14F-4D97-AF65-F5344CB8AC3E}">
        <p14:creationId xmlns:p14="http://schemas.microsoft.com/office/powerpoint/2010/main" val="1925355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18</a:t>
            </a:fld>
            <a:endParaRPr lang="es-ES"/>
          </a:p>
        </p:txBody>
      </p:sp>
    </p:spTree>
    <p:extLst>
      <p:ext uri="{BB962C8B-B14F-4D97-AF65-F5344CB8AC3E}">
        <p14:creationId xmlns:p14="http://schemas.microsoft.com/office/powerpoint/2010/main" val="1466332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19</a:t>
            </a:fld>
            <a:endParaRPr lang="es-ES"/>
          </a:p>
        </p:txBody>
      </p:sp>
    </p:spTree>
    <p:extLst>
      <p:ext uri="{BB962C8B-B14F-4D97-AF65-F5344CB8AC3E}">
        <p14:creationId xmlns:p14="http://schemas.microsoft.com/office/powerpoint/2010/main" val="246294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a:t>
            </a:fld>
            <a:endParaRPr lang="es-ES"/>
          </a:p>
        </p:txBody>
      </p:sp>
    </p:spTree>
    <p:extLst>
      <p:ext uri="{BB962C8B-B14F-4D97-AF65-F5344CB8AC3E}">
        <p14:creationId xmlns:p14="http://schemas.microsoft.com/office/powerpoint/2010/main" val="3476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20</a:t>
            </a:fld>
            <a:endParaRPr lang="es-ES"/>
          </a:p>
        </p:txBody>
      </p:sp>
    </p:spTree>
    <p:extLst>
      <p:ext uri="{BB962C8B-B14F-4D97-AF65-F5344CB8AC3E}">
        <p14:creationId xmlns:p14="http://schemas.microsoft.com/office/powerpoint/2010/main" val="35857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21</a:t>
            </a:fld>
            <a:endParaRPr lang="es-ES"/>
          </a:p>
        </p:txBody>
      </p:sp>
    </p:spTree>
    <p:extLst>
      <p:ext uri="{BB962C8B-B14F-4D97-AF65-F5344CB8AC3E}">
        <p14:creationId xmlns:p14="http://schemas.microsoft.com/office/powerpoint/2010/main" val="63996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22</a:t>
            </a:fld>
            <a:endParaRPr lang="es-ES"/>
          </a:p>
        </p:txBody>
      </p:sp>
    </p:spTree>
    <p:extLst>
      <p:ext uri="{BB962C8B-B14F-4D97-AF65-F5344CB8AC3E}">
        <p14:creationId xmlns:p14="http://schemas.microsoft.com/office/powerpoint/2010/main" val="1061075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23</a:t>
            </a:fld>
            <a:endParaRPr lang="es-ES"/>
          </a:p>
        </p:txBody>
      </p:sp>
    </p:spTree>
    <p:extLst>
      <p:ext uri="{BB962C8B-B14F-4D97-AF65-F5344CB8AC3E}">
        <p14:creationId xmlns:p14="http://schemas.microsoft.com/office/powerpoint/2010/main" val="391586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24</a:t>
            </a:fld>
            <a:endParaRPr lang="es-ES"/>
          </a:p>
        </p:txBody>
      </p:sp>
    </p:spTree>
    <p:extLst>
      <p:ext uri="{BB962C8B-B14F-4D97-AF65-F5344CB8AC3E}">
        <p14:creationId xmlns:p14="http://schemas.microsoft.com/office/powerpoint/2010/main" val="342362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25</a:t>
            </a:fld>
            <a:endParaRPr lang="es-ES"/>
          </a:p>
        </p:txBody>
      </p:sp>
    </p:spTree>
    <p:extLst>
      <p:ext uri="{BB962C8B-B14F-4D97-AF65-F5344CB8AC3E}">
        <p14:creationId xmlns:p14="http://schemas.microsoft.com/office/powerpoint/2010/main" val="2560133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26</a:t>
            </a:fld>
            <a:endParaRPr lang="es-ES"/>
          </a:p>
        </p:txBody>
      </p:sp>
    </p:spTree>
    <p:extLst>
      <p:ext uri="{BB962C8B-B14F-4D97-AF65-F5344CB8AC3E}">
        <p14:creationId xmlns:p14="http://schemas.microsoft.com/office/powerpoint/2010/main" val="2501318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27</a:t>
            </a:fld>
            <a:endParaRPr lang="es-ES"/>
          </a:p>
        </p:txBody>
      </p:sp>
    </p:spTree>
    <p:extLst>
      <p:ext uri="{BB962C8B-B14F-4D97-AF65-F5344CB8AC3E}">
        <p14:creationId xmlns:p14="http://schemas.microsoft.com/office/powerpoint/2010/main" val="159866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28</a:t>
            </a:fld>
            <a:endParaRPr lang="es-ES"/>
          </a:p>
        </p:txBody>
      </p:sp>
    </p:spTree>
    <p:extLst>
      <p:ext uri="{BB962C8B-B14F-4D97-AF65-F5344CB8AC3E}">
        <p14:creationId xmlns:p14="http://schemas.microsoft.com/office/powerpoint/2010/main" val="88729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29</a:t>
            </a:fld>
            <a:endParaRPr lang="es-ES"/>
          </a:p>
        </p:txBody>
      </p:sp>
    </p:spTree>
    <p:extLst>
      <p:ext uri="{BB962C8B-B14F-4D97-AF65-F5344CB8AC3E}">
        <p14:creationId xmlns:p14="http://schemas.microsoft.com/office/powerpoint/2010/main" val="42684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a:t>
            </a:fld>
            <a:endParaRPr lang="es-ES"/>
          </a:p>
        </p:txBody>
      </p:sp>
    </p:spTree>
    <p:extLst>
      <p:ext uri="{BB962C8B-B14F-4D97-AF65-F5344CB8AC3E}">
        <p14:creationId xmlns:p14="http://schemas.microsoft.com/office/powerpoint/2010/main" val="735465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30</a:t>
            </a:fld>
            <a:endParaRPr lang="es-ES"/>
          </a:p>
        </p:txBody>
      </p:sp>
    </p:spTree>
    <p:extLst>
      <p:ext uri="{BB962C8B-B14F-4D97-AF65-F5344CB8AC3E}">
        <p14:creationId xmlns:p14="http://schemas.microsoft.com/office/powerpoint/2010/main" val="1033281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31</a:t>
            </a:fld>
            <a:endParaRPr lang="es-ES"/>
          </a:p>
        </p:txBody>
      </p:sp>
    </p:spTree>
    <p:extLst>
      <p:ext uri="{BB962C8B-B14F-4D97-AF65-F5344CB8AC3E}">
        <p14:creationId xmlns:p14="http://schemas.microsoft.com/office/powerpoint/2010/main" val="735469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32</a:t>
            </a:fld>
            <a:endParaRPr lang="es-ES"/>
          </a:p>
        </p:txBody>
      </p:sp>
    </p:spTree>
    <p:extLst>
      <p:ext uri="{BB962C8B-B14F-4D97-AF65-F5344CB8AC3E}">
        <p14:creationId xmlns:p14="http://schemas.microsoft.com/office/powerpoint/2010/main" val="3780652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33</a:t>
            </a:fld>
            <a:endParaRPr lang="es-ES"/>
          </a:p>
        </p:txBody>
      </p:sp>
    </p:spTree>
    <p:extLst>
      <p:ext uri="{BB962C8B-B14F-4D97-AF65-F5344CB8AC3E}">
        <p14:creationId xmlns:p14="http://schemas.microsoft.com/office/powerpoint/2010/main" val="1234465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34</a:t>
            </a:fld>
            <a:endParaRPr lang="es-ES"/>
          </a:p>
        </p:txBody>
      </p:sp>
    </p:spTree>
    <p:extLst>
      <p:ext uri="{BB962C8B-B14F-4D97-AF65-F5344CB8AC3E}">
        <p14:creationId xmlns:p14="http://schemas.microsoft.com/office/powerpoint/2010/main" val="190446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35</a:t>
            </a:fld>
            <a:endParaRPr lang="es-ES"/>
          </a:p>
        </p:txBody>
      </p:sp>
    </p:spTree>
    <p:extLst>
      <p:ext uri="{BB962C8B-B14F-4D97-AF65-F5344CB8AC3E}">
        <p14:creationId xmlns:p14="http://schemas.microsoft.com/office/powerpoint/2010/main" val="2781971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36</a:t>
            </a:fld>
            <a:endParaRPr lang="es-ES"/>
          </a:p>
        </p:txBody>
      </p:sp>
    </p:spTree>
    <p:extLst>
      <p:ext uri="{BB962C8B-B14F-4D97-AF65-F5344CB8AC3E}">
        <p14:creationId xmlns:p14="http://schemas.microsoft.com/office/powerpoint/2010/main" val="663469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37</a:t>
            </a:fld>
            <a:endParaRPr lang="es-ES"/>
          </a:p>
        </p:txBody>
      </p:sp>
    </p:spTree>
    <p:extLst>
      <p:ext uri="{BB962C8B-B14F-4D97-AF65-F5344CB8AC3E}">
        <p14:creationId xmlns:p14="http://schemas.microsoft.com/office/powerpoint/2010/main" val="1101142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38</a:t>
            </a:fld>
            <a:endParaRPr lang="es-ES"/>
          </a:p>
        </p:txBody>
      </p:sp>
    </p:spTree>
    <p:extLst>
      <p:ext uri="{BB962C8B-B14F-4D97-AF65-F5344CB8AC3E}">
        <p14:creationId xmlns:p14="http://schemas.microsoft.com/office/powerpoint/2010/main" val="3855338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39</a:t>
            </a:fld>
            <a:endParaRPr lang="es-ES"/>
          </a:p>
        </p:txBody>
      </p:sp>
    </p:spTree>
    <p:extLst>
      <p:ext uri="{BB962C8B-B14F-4D97-AF65-F5344CB8AC3E}">
        <p14:creationId xmlns:p14="http://schemas.microsoft.com/office/powerpoint/2010/main" val="125748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a:t>
            </a:fld>
            <a:endParaRPr lang="es-ES"/>
          </a:p>
        </p:txBody>
      </p:sp>
    </p:spTree>
    <p:extLst>
      <p:ext uri="{BB962C8B-B14F-4D97-AF65-F5344CB8AC3E}">
        <p14:creationId xmlns:p14="http://schemas.microsoft.com/office/powerpoint/2010/main" val="2315091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40</a:t>
            </a:fld>
            <a:endParaRPr lang="es-ES"/>
          </a:p>
        </p:txBody>
      </p:sp>
    </p:spTree>
    <p:extLst>
      <p:ext uri="{BB962C8B-B14F-4D97-AF65-F5344CB8AC3E}">
        <p14:creationId xmlns:p14="http://schemas.microsoft.com/office/powerpoint/2010/main" val="428000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41</a:t>
            </a:fld>
            <a:endParaRPr lang="es-ES"/>
          </a:p>
        </p:txBody>
      </p:sp>
    </p:spTree>
    <p:extLst>
      <p:ext uri="{BB962C8B-B14F-4D97-AF65-F5344CB8AC3E}">
        <p14:creationId xmlns:p14="http://schemas.microsoft.com/office/powerpoint/2010/main" val="3916905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42</a:t>
            </a:fld>
            <a:endParaRPr lang="es-ES"/>
          </a:p>
        </p:txBody>
      </p:sp>
    </p:spTree>
    <p:extLst>
      <p:ext uri="{BB962C8B-B14F-4D97-AF65-F5344CB8AC3E}">
        <p14:creationId xmlns:p14="http://schemas.microsoft.com/office/powerpoint/2010/main" val="4225357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43</a:t>
            </a:fld>
            <a:endParaRPr lang="es-ES"/>
          </a:p>
        </p:txBody>
      </p:sp>
    </p:spTree>
    <p:extLst>
      <p:ext uri="{BB962C8B-B14F-4D97-AF65-F5344CB8AC3E}">
        <p14:creationId xmlns:p14="http://schemas.microsoft.com/office/powerpoint/2010/main" val="3136380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44</a:t>
            </a:fld>
            <a:endParaRPr lang="es-ES"/>
          </a:p>
        </p:txBody>
      </p:sp>
    </p:spTree>
    <p:extLst>
      <p:ext uri="{BB962C8B-B14F-4D97-AF65-F5344CB8AC3E}">
        <p14:creationId xmlns:p14="http://schemas.microsoft.com/office/powerpoint/2010/main" val="2297110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45</a:t>
            </a:fld>
            <a:endParaRPr lang="es-ES"/>
          </a:p>
        </p:txBody>
      </p:sp>
    </p:spTree>
    <p:extLst>
      <p:ext uri="{BB962C8B-B14F-4D97-AF65-F5344CB8AC3E}">
        <p14:creationId xmlns:p14="http://schemas.microsoft.com/office/powerpoint/2010/main" val="2020320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46</a:t>
            </a:fld>
            <a:endParaRPr lang="es-ES"/>
          </a:p>
        </p:txBody>
      </p:sp>
    </p:spTree>
    <p:extLst>
      <p:ext uri="{BB962C8B-B14F-4D97-AF65-F5344CB8AC3E}">
        <p14:creationId xmlns:p14="http://schemas.microsoft.com/office/powerpoint/2010/main" val="981108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47</a:t>
            </a:fld>
            <a:endParaRPr lang="es-ES"/>
          </a:p>
        </p:txBody>
      </p:sp>
    </p:spTree>
    <p:extLst>
      <p:ext uri="{BB962C8B-B14F-4D97-AF65-F5344CB8AC3E}">
        <p14:creationId xmlns:p14="http://schemas.microsoft.com/office/powerpoint/2010/main" val="3899347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48</a:t>
            </a:fld>
            <a:endParaRPr lang="es-ES"/>
          </a:p>
        </p:txBody>
      </p:sp>
    </p:spTree>
    <p:extLst>
      <p:ext uri="{BB962C8B-B14F-4D97-AF65-F5344CB8AC3E}">
        <p14:creationId xmlns:p14="http://schemas.microsoft.com/office/powerpoint/2010/main" val="737679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49</a:t>
            </a:fld>
            <a:endParaRPr lang="es-ES"/>
          </a:p>
        </p:txBody>
      </p:sp>
    </p:spTree>
    <p:extLst>
      <p:ext uri="{BB962C8B-B14F-4D97-AF65-F5344CB8AC3E}">
        <p14:creationId xmlns:p14="http://schemas.microsoft.com/office/powerpoint/2010/main" val="307232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a:t>
            </a:fld>
            <a:endParaRPr lang="es-ES"/>
          </a:p>
        </p:txBody>
      </p:sp>
    </p:spTree>
    <p:extLst>
      <p:ext uri="{BB962C8B-B14F-4D97-AF65-F5344CB8AC3E}">
        <p14:creationId xmlns:p14="http://schemas.microsoft.com/office/powerpoint/2010/main" val="282565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50</a:t>
            </a:fld>
            <a:endParaRPr lang="es-ES"/>
          </a:p>
        </p:txBody>
      </p:sp>
    </p:spTree>
    <p:extLst>
      <p:ext uri="{BB962C8B-B14F-4D97-AF65-F5344CB8AC3E}">
        <p14:creationId xmlns:p14="http://schemas.microsoft.com/office/powerpoint/2010/main" val="2987268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51</a:t>
            </a:fld>
            <a:endParaRPr lang="es-ES"/>
          </a:p>
        </p:txBody>
      </p:sp>
    </p:spTree>
    <p:extLst>
      <p:ext uri="{BB962C8B-B14F-4D97-AF65-F5344CB8AC3E}">
        <p14:creationId xmlns:p14="http://schemas.microsoft.com/office/powerpoint/2010/main" val="27290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52</a:t>
            </a:fld>
            <a:endParaRPr lang="es-ES"/>
          </a:p>
        </p:txBody>
      </p:sp>
    </p:spTree>
    <p:extLst>
      <p:ext uri="{BB962C8B-B14F-4D97-AF65-F5344CB8AC3E}">
        <p14:creationId xmlns:p14="http://schemas.microsoft.com/office/powerpoint/2010/main" val="2606503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53</a:t>
            </a:fld>
            <a:endParaRPr lang="es-ES"/>
          </a:p>
        </p:txBody>
      </p:sp>
    </p:spTree>
    <p:extLst>
      <p:ext uri="{BB962C8B-B14F-4D97-AF65-F5344CB8AC3E}">
        <p14:creationId xmlns:p14="http://schemas.microsoft.com/office/powerpoint/2010/main" val="2517656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55</a:t>
            </a:fld>
            <a:endParaRPr lang="es-ES"/>
          </a:p>
        </p:txBody>
      </p:sp>
    </p:spTree>
    <p:extLst>
      <p:ext uri="{BB962C8B-B14F-4D97-AF65-F5344CB8AC3E}">
        <p14:creationId xmlns:p14="http://schemas.microsoft.com/office/powerpoint/2010/main" val="3562390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56</a:t>
            </a:fld>
            <a:endParaRPr lang="es-ES"/>
          </a:p>
        </p:txBody>
      </p:sp>
    </p:spTree>
    <p:extLst>
      <p:ext uri="{BB962C8B-B14F-4D97-AF65-F5344CB8AC3E}">
        <p14:creationId xmlns:p14="http://schemas.microsoft.com/office/powerpoint/2010/main" val="1449713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57</a:t>
            </a:fld>
            <a:endParaRPr lang="es-ES"/>
          </a:p>
        </p:txBody>
      </p:sp>
    </p:spTree>
    <p:extLst>
      <p:ext uri="{BB962C8B-B14F-4D97-AF65-F5344CB8AC3E}">
        <p14:creationId xmlns:p14="http://schemas.microsoft.com/office/powerpoint/2010/main" val="614474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59</a:t>
            </a:fld>
            <a:endParaRPr lang="es-ES"/>
          </a:p>
        </p:txBody>
      </p:sp>
    </p:spTree>
    <p:extLst>
      <p:ext uri="{BB962C8B-B14F-4D97-AF65-F5344CB8AC3E}">
        <p14:creationId xmlns:p14="http://schemas.microsoft.com/office/powerpoint/2010/main" val="267746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a:t>
            </a:fld>
            <a:endParaRPr lang="es-ES"/>
          </a:p>
        </p:txBody>
      </p:sp>
    </p:spTree>
    <p:extLst>
      <p:ext uri="{BB962C8B-B14F-4D97-AF65-F5344CB8AC3E}">
        <p14:creationId xmlns:p14="http://schemas.microsoft.com/office/powerpoint/2010/main" val="490228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60</a:t>
            </a:fld>
            <a:endParaRPr lang="es-ES"/>
          </a:p>
        </p:txBody>
      </p:sp>
    </p:spTree>
    <p:extLst>
      <p:ext uri="{BB962C8B-B14F-4D97-AF65-F5344CB8AC3E}">
        <p14:creationId xmlns:p14="http://schemas.microsoft.com/office/powerpoint/2010/main" val="2834095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61</a:t>
            </a:fld>
            <a:endParaRPr lang="es-ES"/>
          </a:p>
        </p:txBody>
      </p:sp>
    </p:spTree>
    <p:extLst>
      <p:ext uri="{BB962C8B-B14F-4D97-AF65-F5344CB8AC3E}">
        <p14:creationId xmlns:p14="http://schemas.microsoft.com/office/powerpoint/2010/main" val="2240580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Nuestro interés con las series temporales se basa en la idea central de que los valores anteriores se relacionan con los valores actuales, es por ello que un patrón de datos anteriores nos permitiría predecir el comportamiento de esa serie en el futuro, como hemos visto. Ahora bien, recuerden que cuando hablábamos de la relación entre estos valores (anteriores y actuales) de una misma variable o serie temporal, estamos hablando en realidad de una auto-correlación, y esto da lugar a uno de los modelos más sencillos que son los modelos Auto Regresivos. Los modelos autorregresivos predicen el valor actual de nuestra serie temporal en función de los valores pasados. Un modelo autorregresivo de </a:t>
            </a:r>
            <a:r>
              <a:rPr lang="es-ES" dirty="0">
                <a:effectLst/>
                <a:latin typeface="Calibri" panose="020F0502020204030204" pitchFamily="34" charset="0"/>
              </a:rPr>
              <a:t>orden </a:t>
            </a:r>
            <a:r>
              <a:rPr lang="es-ES" dirty="0">
                <a:effectLst/>
                <a:latin typeface="Helvetica" pitchFamily="2" charset="0"/>
              </a:rPr>
              <a:t>uno se llama también de orden simple, y en él sólo consideraría el valor del período anterior, y el modelo se expresaría de la siguiente manera: el valor del período actual es igual a una constante + un coeficiente (que debemos estimar) por el valor del período anterior + el residuo en el período actual. Los datos deben cumplir la propiedad de ser estacionarios.</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62</a:t>
            </a:fld>
            <a:endParaRPr lang="es-ES"/>
          </a:p>
        </p:txBody>
      </p:sp>
    </p:spTree>
    <p:extLst>
      <p:ext uri="{BB962C8B-B14F-4D97-AF65-F5344CB8AC3E}">
        <p14:creationId xmlns:p14="http://schemas.microsoft.com/office/powerpoint/2010/main" val="3068170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Incrementar</a:t>
            </a:r>
            <a:r>
              <a:rPr lang="en-US" dirty="0"/>
              <a:t> </a:t>
            </a:r>
            <a:r>
              <a:rPr lang="en-US" dirty="0" err="1"/>
              <a:t>el</a:t>
            </a:r>
            <a:r>
              <a:rPr lang="en-US" dirty="0"/>
              <a:t> </a:t>
            </a:r>
            <a:r>
              <a:rPr lang="en-US" dirty="0" err="1"/>
              <a:t>orden</a:t>
            </a:r>
            <a:r>
              <a:rPr lang="en-US" dirty="0"/>
              <a:t> </a:t>
            </a:r>
            <a:r>
              <a:rPr lang="en-US" dirty="0" err="1"/>
              <a:t>significa</a:t>
            </a:r>
            <a:r>
              <a:rPr lang="en-US" dirty="0"/>
              <a:t> </a:t>
            </a:r>
            <a:r>
              <a:rPr lang="en-US" dirty="0" err="1"/>
              <a:t>añadir</a:t>
            </a:r>
            <a:r>
              <a:rPr lang="en-US" dirty="0"/>
              <a:t> </a:t>
            </a:r>
            <a:r>
              <a:rPr lang="en-US" dirty="0" err="1"/>
              <a:t>más</a:t>
            </a:r>
            <a:r>
              <a:rPr lang="en-US" dirty="0"/>
              <a:t> </a:t>
            </a:r>
            <a:r>
              <a:rPr lang="en-US" dirty="0" err="1"/>
              <a:t>términos</a:t>
            </a:r>
            <a:r>
              <a:rPr lang="en-US" dirty="0"/>
              <a:t> al </a:t>
            </a:r>
            <a:r>
              <a:rPr lang="en-US" dirty="0" err="1"/>
              <a:t>modelo</a:t>
            </a:r>
            <a:r>
              <a:rPr lang="en-US" dirty="0"/>
              <a:t>, es </a:t>
            </a:r>
            <a:r>
              <a:rPr lang="en-US" dirty="0" err="1"/>
              <a:t>decir</a:t>
            </a:r>
            <a:r>
              <a:rPr lang="en-US" dirty="0"/>
              <a:t>, </a:t>
            </a:r>
            <a:r>
              <a:rPr lang="en-US" dirty="0" err="1"/>
              <a:t>por</a:t>
            </a:r>
            <a:r>
              <a:rPr lang="en-US" dirty="0"/>
              <a:t> </a:t>
            </a:r>
            <a:r>
              <a:rPr lang="en-US" dirty="0" err="1"/>
              <a:t>ejemplo</a:t>
            </a:r>
            <a:r>
              <a:rPr lang="en-US" dirty="0"/>
              <a:t> un AR de </a:t>
            </a:r>
            <a:r>
              <a:rPr lang="en-US" dirty="0" err="1"/>
              <a:t>orden</a:t>
            </a:r>
            <a:r>
              <a:rPr lang="en-US" dirty="0"/>
              <a:t> 2 </a:t>
            </a:r>
            <a:r>
              <a:rPr lang="en-US" dirty="0" err="1"/>
              <a:t>sería</a:t>
            </a:r>
            <a:r>
              <a:rPr lang="en-US" dirty="0"/>
              <a:t> un </a:t>
            </a:r>
            <a:r>
              <a:rPr lang="en-US" dirty="0" err="1"/>
              <a:t>modelo</a:t>
            </a:r>
            <a:r>
              <a:rPr lang="en-US" dirty="0"/>
              <a:t> que </a:t>
            </a:r>
            <a:r>
              <a:rPr lang="en-US" dirty="0" err="1"/>
              <a:t>predice</a:t>
            </a:r>
            <a:r>
              <a:rPr lang="en-US" dirty="0"/>
              <a:t> </a:t>
            </a:r>
            <a:r>
              <a:rPr lang="en-US" dirty="0" err="1"/>
              <a:t>el</a:t>
            </a:r>
            <a:r>
              <a:rPr lang="en-US" dirty="0"/>
              <a:t> </a:t>
            </a:r>
            <a:r>
              <a:rPr lang="en-US" dirty="0" err="1"/>
              <a:t>período</a:t>
            </a:r>
            <a:r>
              <a:rPr lang="en-US" dirty="0"/>
              <a:t> actual </a:t>
            </a:r>
            <a:r>
              <a:rPr lang="en-US" dirty="0" err="1"/>
              <a:t>en</a:t>
            </a:r>
            <a:r>
              <a:rPr lang="en-US" dirty="0"/>
              <a:t> base a </a:t>
            </a:r>
            <a:r>
              <a:rPr lang="en-US" dirty="0" err="1"/>
              <a:t>los</a:t>
            </a:r>
            <a:r>
              <a:rPr lang="en-US" dirty="0"/>
              <a:t> </a:t>
            </a:r>
            <a:r>
              <a:rPr lang="en-US" dirty="0" err="1"/>
              <a:t>valores</a:t>
            </a:r>
            <a:r>
              <a:rPr lang="en-US" dirty="0"/>
              <a:t> de </a:t>
            </a:r>
            <a:r>
              <a:rPr lang="en-US" dirty="0" err="1"/>
              <a:t>los</a:t>
            </a:r>
            <a:r>
              <a:rPr lang="en-US" dirty="0"/>
              <a:t> dos </a:t>
            </a:r>
            <a:r>
              <a:rPr lang="en-US" dirty="0" err="1"/>
              <a:t>períodos</a:t>
            </a:r>
            <a:r>
              <a:rPr lang="en-US" dirty="0"/>
              <a:t> </a:t>
            </a:r>
            <a:r>
              <a:rPr lang="en-US" dirty="0" err="1"/>
              <a:t>anteriores</a:t>
            </a:r>
            <a:r>
              <a:rPr lang="en-US" dirty="0"/>
              <a:t>. Si </a:t>
            </a:r>
            <a:r>
              <a:rPr lang="en-US" dirty="0" err="1"/>
              <a:t>estuviéramos</a:t>
            </a:r>
            <a:r>
              <a:rPr lang="en-US" dirty="0"/>
              <a:t> </a:t>
            </a:r>
            <a:r>
              <a:rPr lang="en-US" dirty="0" err="1"/>
              <a:t>intentando</a:t>
            </a:r>
            <a:r>
              <a:rPr lang="en-US" dirty="0"/>
              <a:t> </a:t>
            </a:r>
            <a:r>
              <a:rPr lang="en-US" dirty="0" err="1"/>
              <a:t>predecir</a:t>
            </a:r>
            <a:r>
              <a:rPr lang="en-US" dirty="0"/>
              <a:t> la </a:t>
            </a:r>
            <a:r>
              <a:rPr lang="en-US" dirty="0" err="1"/>
              <a:t>temperatura</a:t>
            </a:r>
            <a:r>
              <a:rPr lang="en-US" dirty="0"/>
              <a:t> que </a:t>
            </a:r>
            <a:r>
              <a:rPr lang="en-US" dirty="0" err="1"/>
              <a:t>va</a:t>
            </a:r>
            <a:r>
              <a:rPr lang="en-US" dirty="0"/>
              <a:t> a </a:t>
            </a:r>
            <a:r>
              <a:rPr lang="en-US" dirty="0" err="1"/>
              <a:t>hacer</a:t>
            </a:r>
            <a:r>
              <a:rPr lang="en-US" dirty="0"/>
              <a:t> hoy, usar un AR(2) </a:t>
            </a:r>
            <a:r>
              <a:rPr lang="en-US" dirty="0" err="1"/>
              <a:t>significa</a:t>
            </a:r>
            <a:r>
              <a:rPr lang="en-US" dirty="0"/>
              <a:t> que </a:t>
            </a:r>
            <a:r>
              <a:rPr lang="en-US" dirty="0" err="1"/>
              <a:t>estaríamos</a:t>
            </a:r>
            <a:r>
              <a:rPr lang="en-US" dirty="0"/>
              <a:t> </a:t>
            </a:r>
            <a:r>
              <a:rPr lang="en-US" dirty="0" err="1"/>
              <a:t>usando</a:t>
            </a:r>
            <a:r>
              <a:rPr lang="en-US" dirty="0"/>
              <a:t> las </a:t>
            </a:r>
            <a:r>
              <a:rPr lang="en-US" dirty="0" err="1"/>
              <a:t>temperaturas</a:t>
            </a:r>
            <a:r>
              <a:rPr lang="en-US" dirty="0"/>
              <a:t> de </a:t>
            </a:r>
            <a:r>
              <a:rPr lang="en-US" dirty="0" err="1"/>
              <a:t>ayer</a:t>
            </a:r>
            <a:r>
              <a:rPr lang="en-US" dirty="0"/>
              <a:t> y de antes de </a:t>
            </a:r>
            <a:r>
              <a:rPr lang="en-US" dirty="0" err="1"/>
              <a:t>ayer</a:t>
            </a:r>
            <a:r>
              <a:rPr lang="en-US" dirty="0"/>
              <a:t> para </a:t>
            </a:r>
            <a:r>
              <a:rPr lang="en-US" dirty="0" err="1"/>
              <a:t>predecir</a:t>
            </a:r>
            <a:r>
              <a:rPr lang="en-US" dirty="0"/>
              <a:t> la de hoy. </a:t>
            </a:r>
            <a:r>
              <a:rPr lang="en-US" dirty="0" err="1"/>
              <a:t>Siguiendo</a:t>
            </a:r>
            <a:r>
              <a:rPr lang="en-US" dirty="0"/>
              <a:t> </a:t>
            </a:r>
            <a:r>
              <a:rPr lang="en-US" dirty="0" err="1"/>
              <a:t>esta</a:t>
            </a:r>
            <a:r>
              <a:rPr lang="en-US" dirty="0"/>
              <a:t> </a:t>
            </a:r>
            <a:r>
              <a:rPr lang="en-US" dirty="0" err="1"/>
              <a:t>misma</a:t>
            </a:r>
            <a:r>
              <a:rPr lang="en-US" dirty="0"/>
              <a:t> idea, un </a:t>
            </a:r>
            <a:r>
              <a:rPr lang="en-US" dirty="0" err="1"/>
              <a:t>modelo</a:t>
            </a:r>
            <a:r>
              <a:rPr lang="en-US" dirty="0"/>
              <a:t> AR(p) </a:t>
            </a:r>
            <a:r>
              <a:rPr lang="en-US" dirty="0" err="1"/>
              <a:t>significa</a:t>
            </a:r>
            <a:r>
              <a:rPr lang="en-US" dirty="0"/>
              <a:t> que </a:t>
            </a:r>
            <a:r>
              <a:rPr lang="en-US" dirty="0" err="1"/>
              <a:t>vamos</a:t>
            </a:r>
            <a:r>
              <a:rPr lang="en-US" dirty="0"/>
              <a:t> a </a:t>
            </a:r>
            <a:r>
              <a:rPr lang="en-US" dirty="0" err="1"/>
              <a:t>trabajar</a:t>
            </a:r>
            <a:r>
              <a:rPr lang="en-US" dirty="0"/>
              <a:t> con </a:t>
            </a:r>
            <a:r>
              <a:rPr lang="en-US" dirty="0" err="1"/>
              <a:t>los</a:t>
            </a:r>
            <a:r>
              <a:rPr lang="en-US" dirty="0"/>
              <a:t> p </a:t>
            </a:r>
            <a:r>
              <a:rPr lang="en-US" dirty="0" err="1"/>
              <a:t>períodos</a:t>
            </a:r>
            <a:r>
              <a:rPr lang="en-US" dirty="0"/>
              <a:t> </a:t>
            </a:r>
            <a:r>
              <a:rPr lang="en-US" dirty="0" err="1"/>
              <a:t>anteriores</a:t>
            </a:r>
            <a:r>
              <a:rPr lang="en-US" dirty="0"/>
              <a:t>.</a:t>
            </a:r>
          </a:p>
        </p:txBody>
      </p:sp>
      <p:sp>
        <p:nvSpPr>
          <p:cNvPr id="4" name="Marcador de número de diapositiva 3"/>
          <p:cNvSpPr>
            <a:spLocks noGrp="1"/>
          </p:cNvSpPr>
          <p:nvPr>
            <p:ph type="sldNum" sz="quarter" idx="5"/>
          </p:nvPr>
        </p:nvSpPr>
        <p:spPr/>
        <p:txBody>
          <a:bodyPr/>
          <a:lstStyle/>
          <a:p>
            <a:fld id="{1A89E052-5003-4777-B169-344768D5CC7A}" type="slidenum">
              <a:rPr lang="es-ES" smtClean="0"/>
              <a:t>63</a:t>
            </a:fld>
            <a:endParaRPr lang="es-ES"/>
          </a:p>
        </p:txBody>
      </p:sp>
    </p:spTree>
    <p:extLst>
      <p:ext uri="{BB962C8B-B14F-4D97-AF65-F5344CB8AC3E}">
        <p14:creationId xmlns:p14="http://schemas.microsoft.com/office/powerpoint/2010/main" val="260831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err="1"/>
              <a:t>Tenemos</a:t>
            </a:r>
            <a:r>
              <a:rPr lang="en-US" dirty="0"/>
              <a:t> que </a:t>
            </a:r>
            <a:r>
              <a:rPr lang="en-US" dirty="0" err="1"/>
              <a:t>tener</a:t>
            </a:r>
            <a:r>
              <a:rPr lang="en-US" dirty="0"/>
              <a:t> </a:t>
            </a:r>
            <a:r>
              <a:rPr lang="en-US" dirty="0" err="1"/>
              <a:t>cuidado</a:t>
            </a:r>
            <a:r>
              <a:rPr lang="en-US" dirty="0"/>
              <a:t> a la hora de </a:t>
            </a:r>
            <a:r>
              <a:rPr lang="en-US" dirty="0" err="1"/>
              <a:t>elegir</a:t>
            </a:r>
            <a:r>
              <a:rPr lang="en-US" dirty="0"/>
              <a:t> </a:t>
            </a:r>
            <a:r>
              <a:rPr lang="en-US" dirty="0" err="1"/>
              <a:t>el</a:t>
            </a:r>
            <a:r>
              <a:rPr lang="en-US" dirty="0"/>
              <a:t> </a:t>
            </a:r>
            <a:r>
              <a:rPr lang="en-US" dirty="0" err="1"/>
              <a:t>orden</a:t>
            </a:r>
            <a:r>
              <a:rPr lang="en-US" dirty="0"/>
              <a:t> del </a:t>
            </a:r>
            <a:r>
              <a:rPr lang="en-US" dirty="0" err="1"/>
              <a:t>modelo</a:t>
            </a:r>
            <a:r>
              <a:rPr lang="en-US" dirty="0"/>
              <a:t>. Es </a:t>
            </a:r>
            <a:r>
              <a:rPr lang="en-US" dirty="0" err="1"/>
              <a:t>verdad</a:t>
            </a:r>
            <a:r>
              <a:rPr lang="en-US" dirty="0"/>
              <a:t> que </a:t>
            </a:r>
            <a:r>
              <a:rPr lang="en-US" dirty="0" err="1"/>
              <a:t>mientras</a:t>
            </a:r>
            <a:r>
              <a:rPr lang="en-US" dirty="0"/>
              <a:t> </a:t>
            </a:r>
            <a:r>
              <a:rPr lang="en-US" dirty="0" err="1"/>
              <a:t>más</a:t>
            </a:r>
            <a:r>
              <a:rPr lang="en-US" dirty="0"/>
              <a:t> </a:t>
            </a:r>
            <a:r>
              <a:rPr lang="en-US" dirty="0" err="1"/>
              <a:t>información</a:t>
            </a:r>
            <a:r>
              <a:rPr lang="en-US" dirty="0"/>
              <a:t> </a:t>
            </a:r>
            <a:r>
              <a:rPr lang="en-US" dirty="0" err="1"/>
              <a:t>tengamos</a:t>
            </a:r>
            <a:r>
              <a:rPr lang="en-US" dirty="0"/>
              <a:t> </a:t>
            </a:r>
            <a:r>
              <a:rPr lang="en-US" dirty="0" err="1"/>
              <a:t>sobre</a:t>
            </a:r>
            <a:r>
              <a:rPr lang="en-US" dirty="0"/>
              <a:t> </a:t>
            </a:r>
            <a:r>
              <a:rPr lang="en-US" dirty="0" err="1"/>
              <a:t>el</a:t>
            </a:r>
            <a:r>
              <a:rPr lang="en-US" dirty="0"/>
              <a:t> </a:t>
            </a:r>
            <a:r>
              <a:rPr lang="en-US" dirty="0" err="1"/>
              <a:t>pasado</a:t>
            </a:r>
            <a:r>
              <a:rPr lang="en-US" dirty="0"/>
              <a:t>, </a:t>
            </a:r>
            <a:r>
              <a:rPr lang="en-US" dirty="0" err="1"/>
              <a:t>podríamos</a:t>
            </a:r>
            <a:r>
              <a:rPr lang="en-US" dirty="0"/>
              <a:t> </a:t>
            </a:r>
            <a:r>
              <a:rPr lang="en-US" dirty="0" err="1"/>
              <a:t>pensar</a:t>
            </a:r>
            <a:r>
              <a:rPr lang="en-US" dirty="0"/>
              <a:t> que </a:t>
            </a:r>
            <a:r>
              <a:rPr lang="en-US" dirty="0" err="1"/>
              <a:t>esto</a:t>
            </a:r>
            <a:r>
              <a:rPr lang="en-US" dirty="0"/>
              <a:t> </a:t>
            </a:r>
            <a:r>
              <a:rPr lang="en-US" dirty="0" err="1"/>
              <a:t>conllevaría</a:t>
            </a:r>
            <a:r>
              <a:rPr lang="en-US" dirty="0"/>
              <a:t> a </a:t>
            </a:r>
            <a:r>
              <a:rPr lang="en-US" dirty="0" err="1"/>
              <a:t>tener</a:t>
            </a:r>
            <a:r>
              <a:rPr lang="en-US" dirty="0"/>
              <a:t> </a:t>
            </a:r>
            <a:r>
              <a:rPr lang="en-US" dirty="0" err="1"/>
              <a:t>mejores</a:t>
            </a:r>
            <a:r>
              <a:rPr lang="en-US" dirty="0"/>
              <a:t> </a:t>
            </a:r>
            <a:r>
              <a:rPr lang="en-US" dirty="0" err="1"/>
              <a:t>predicciones</a:t>
            </a:r>
            <a:r>
              <a:rPr lang="en-US" dirty="0"/>
              <a:t>, </a:t>
            </a:r>
            <a:r>
              <a:rPr lang="en-US" dirty="0" err="1"/>
              <a:t>pero</a:t>
            </a:r>
            <a:r>
              <a:rPr lang="en-US" dirty="0"/>
              <a:t> no </a:t>
            </a:r>
            <a:r>
              <a:rPr lang="en-US" dirty="0" err="1"/>
              <a:t>siempre</a:t>
            </a:r>
            <a:r>
              <a:rPr lang="en-US" dirty="0"/>
              <a:t> es </a:t>
            </a:r>
            <a:r>
              <a:rPr lang="en-US" dirty="0" err="1"/>
              <a:t>así</a:t>
            </a:r>
            <a:r>
              <a:rPr lang="en-US" dirty="0"/>
              <a:t>, </a:t>
            </a:r>
            <a:r>
              <a:rPr lang="en-US" dirty="0" err="1"/>
              <a:t>porque</a:t>
            </a:r>
            <a:r>
              <a:rPr lang="en-US" dirty="0"/>
              <a:t> </a:t>
            </a:r>
            <a:r>
              <a:rPr lang="en-US" dirty="0" err="1"/>
              <a:t>mientras</a:t>
            </a:r>
            <a:r>
              <a:rPr lang="en-US" dirty="0"/>
              <a:t> </a:t>
            </a:r>
            <a:r>
              <a:rPr lang="en-US" dirty="0" err="1"/>
              <a:t>más</a:t>
            </a:r>
            <a:r>
              <a:rPr lang="en-US" dirty="0"/>
              <a:t> </a:t>
            </a:r>
            <a:r>
              <a:rPr lang="en-US" dirty="0" err="1"/>
              <a:t>términos</a:t>
            </a:r>
            <a:r>
              <a:rPr lang="en-US" dirty="0"/>
              <a:t> </a:t>
            </a:r>
            <a:r>
              <a:rPr lang="en-US" dirty="0" err="1"/>
              <a:t>tenga</a:t>
            </a:r>
            <a:r>
              <a:rPr lang="en-US" dirty="0"/>
              <a:t> </a:t>
            </a:r>
            <a:r>
              <a:rPr lang="en-US" dirty="0" err="1"/>
              <a:t>el</a:t>
            </a:r>
            <a:r>
              <a:rPr lang="en-US" dirty="0"/>
              <a:t> </a:t>
            </a:r>
            <a:r>
              <a:rPr lang="en-US" dirty="0" err="1"/>
              <a:t>modelo</a:t>
            </a:r>
            <a:r>
              <a:rPr lang="en-US" dirty="0"/>
              <a:t> (</a:t>
            </a:r>
            <a:r>
              <a:rPr lang="en-US" dirty="0" err="1"/>
              <a:t>mientras</a:t>
            </a:r>
            <a:r>
              <a:rPr lang="en-US" dirty="0"/>
              <a:t> </a:t>
            </a:r>
            <a:r>
              <a:rPr lang="en-US" dirty="0" err="1"/>
              <a:t>más</a:t>
            </a:r>
            <a:r>
              <a:rPr lang="en-US" dirty="0"/>
              <a:t> </a:t>
            </a:r>
            <a:r>
              <a:rPr lang="en-US" dirty="0" err="1"/>
              <a:t>grande</a:t>
            </a:r>
            <a:r>
              <a:rPr lang="en-US" dirty="0"/>
              <a:t> sea </a:t>
            </a:r>
            <a:r>
              <a:rPr lang="en-US" dirty="0" err="1"/>
              <a:t>el</a:t>
            </a:r>
            <a:r>
              <a:rPr lang="en-US" dirty="0"/>
              <a:t> </a:t>
            </a:r>
            <a:r>
              <a:rPr lang="en-US" dirty="0" err="1"/>
              <a:t>orden</a:t>
            </a:r>
            <a:r>
              <a:rPr lang="en-US" dirty="0"/>
              <a:t>), </a:t>
            </a:r>
            <a:r>
              <a:rPr lang="en-US" dirty="0" err="1"/>
              <a:t>más</a:t>
            </a:r>
            <a:r>
              <a:rPr lang="en-US" dirty="0"/>
              <a:t> </a:t>
            </a:r>
            <a:r>
              <a:rPr lang="en-US" dirty="0" err="1"/>
              <a:t>complejo</a:t>
            </a:r>
            <a:r>
              <a:rPr lang="en-US" dirty="0"/>
              <a:t> </a:t>
            </a:r>
            <a:r>
              <a:rPr lang="en-US" dirty="0" err="1"/>
              <a:t>será</a:t>
            </a:r>
            <a:r>
              <a:rPr lang="en-US" dirty="0"/>
              <a:t>, y </a:t>
            </a:r>
            <a:r>
              <a:rPr lang="en-US" dirty="0" err="1"/>
              <a:t>añadir</a:t>
            </a:r>
            <a:r>
              <a:rPr lang="en-US" dirty="0"/>
              <a:t> </a:t>
            </a:r>
            <a:r>
              <a:rPr lang="en-US" dirty="0" err="1"/>
              <a:t>complejidad</a:t>
            </a:r>
            <a:r>
              <a:rPr lang="en-US" dirty="0"/>
              <a:t> no </a:t>
            </a:r>
            <a:r>
              <a:rPr lang="en-US" dirty="0" err="1"/>
              <a:t>siempre</a:t>
            </a:r>
            <a:r>
              <a:rPr lang="en-US" dirty="0"/>
              <a:t> </a:t>
            </a:r>
            <a:r>
              <a:rPr lang="en-US" dirty="0" err="1"/>
              <a:t>significa</a:t>
            </a:r>
            <a:r>
              <a:rPr lang="en-US" dirty="0"/>
              <a:t> </a:t>
            </a:r>
            <a:r>
              <a:rPr lang="en-US" dirty="0" err="1"/>
              <a:t>tener</a:t>
            </a:r>
            <a:r>
              <a:rPr lang="en-US" dirty="0"/>
              <a:t> un </a:t>
            </a:r>
            <a:r>
              <a:rPr lang="en-US" dirty="0" err="1"/>
              <a:t>mejor</a:t>
            </a:r>
            <a:r>
              <a:rPr lang="en-US" dirty="0"/>
              <a:t> </a:t>
            </a:r>
            <a:r>
              <a:rPr lang="en-US" dirty="0" err="1"/>
              <a:t>modelo</a:t>
            </a:r>
            <a:r>
              <a:rPr lang="en-US" dirty="0"/>
              <a:t>, </a:t>
            </a:r>
            <a:r>
              <a:rPr lang="en-US" dirty="0" err="1"/>
              <a:t>sino</a:t>
            </a:r>
            <a:r>
              <a:rPr lang="en-US" dirty="0"/>
              <a:t> que </a:t>
            </a:r>
            <a:r>
              <a:rPr lang="en-US" dirty="0" err="1"/>
              <a:t>puede</a:t>
            </a:r>
            <a:r>
              <a:rPr lang="en-US" dirty="0"/>
              <a:t> </a:t>
            </a:r>
            <a:r>
              <a:rPr lang="en-US" dirty="0" err="1"/>
              <a:t>añadir</a:t>
            </a:r>
            <a:r>
              <a:rPr lang="en-US" dirty="0"/>
              <a:t> </a:t>
            </a:r>
            <a:r>
              <a:rPr lang="en-US" dirty="0" err="1"/>
              <a:t>ruido</a:t>
            </a:r>
            <a:r>
              <a:rPr lang="en-US" dirty="0"/>
              <a:t>.</a:t>
            </a:r>
            <a:r>
              <a:rPr lang="en-US" b="0" i="0" dirty="0">
                <a:solidFill>
                  <a:schemeClr val="tx1"/>
                </a:solidFill>
                <a:effectLst/>
                <a:latin typeface="+mn-lt"/>
              </a:rPr>
              <a:t> </a:t>
            </a:r>
            <a:r>
              <a:rPr lang="es-ES" b="0" i="0" dirty="0">
                <a:solidFill>
                  <a:srgbClr val="1C1D1F"/>
                </a:solidFill>
                <a:effectLst/>
                <a:latin typeface="udemy sans"/>
              </a:rPr>
              <a:t>Por ejemplo una serie temporal de datos meteorológicos no dependería únicamente de las estadísticas meteorológicas de solamente el día anterior. Es más realista decir que hay que usar datos de los últimos siete días por ejemplo. Por lo tanto el modelo debe tener en cuenta valores de hasta 7 períodos atrás, que sería un modelo autorregresivo de orden 7. Sin embargo si incluimos muchos más retrasos se complicaría demasiado el modelo, sin ningún sentido. Y mientras más complejo es el modelo más coeficientes hay que estimar y más probable que alguno de ellos sean no significativos y si son no significativos lo que introducen es error. Entonces hay un trade-off entre la complejidad y la capacidad predictiva hacia el futuro de ese modelo.</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64</a:t>
            </a:fld>
            <a:endParaRPr lang="es-ES"/>
          </a:p>
        </p:txBody>
      </p:sp>
    </p:spTree>
    <p:extLst>
      <p:ext uri="{BB962C8B-B14F-4D97-AF65-F5344CB8AC3E}">
        <p14:creationId xmlns:p14="http://schemas.microsoft.com/office/powerpoint/2010/main" val="870803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Los modelos de medias móviles predicen el valor actual de nuestra serie temporal en función de los residuos pasados. Un modelo de medias móviles de orden simple, de orden uno, sólo consideraría el valor del residuo en el período anterior, y el modelo se expresaría de la siguiente manera: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período</a:t>
            </a:r>
            <a:r>
              <a:rPr lang="en-US" dirty="0">
                <a:effectLst/>
                <a:latin typeface="Helvetica" pitchFamily="2" charset="0"/>
              </a:rPr>
              <a:t> actual es </a:t>
            </a:r>
            <a:r>
              <a:rPr lang="en-US" dirty="0" err="1">
                <a:effectLst/>
                <a:latin typeface="Helvetica" pitchFamily="2" charset="0"/>
              </a:rPr>
              <a:t>igual</a:t>
            </a:r>
            <a:r>
              <a:rPr lang="en-US" dirty="0">
                <a:effectLst/>
                <a:latin typeface="Helvetica" pitchFamily="2" charset="0"/>
              </a:rPr>
              <a:t> a </a:t>
            </a:r>
            <a:r>
              <a:rPr lang="en-US" dirty="0" err="1">
                <a:effectLst/>
                <a:latin typeface="Helvetica" pitchFamily="2" charset="0"/>
              </a:rPr>
              <a:t>una</a:t>
            </a:r>
            <a:r>
              <a:rPr lang="en-US" dirty="0">
                <a:effectLst/>
                <a:latin typeface="Helvetica" pitchFamily="2" charset="0"/>
              </a:rPr>
              <a:t> </a:t>
            </a:r>
            <a:r>
              <a:rPr lang="en-US" dirty="0" err="1">
                <a:effectLst/>
                <a:latin typeface="Helvetica" pitchFamily="2" charset="0"/>
              </a:rPr>
              <a:t>constante</a:t>
            </a:r>
            <a:r>
              <a:rPr lang="en-US" dirty="0">
                <a:effectLst/>
                <a:latin typeface="Helvetica" pitchFamily="2" charset="0"/>
              </a:rPr>
              <a:t> + un </a:t>
            </a:r>
            <a:r>
              <a:rPr lang="en-US" dirty="0" err="1">
                <a:effectLst/>
                <a:latin typeface="Helvetica" pitchFamily="2" charset="0"/>
              </a:rPr>
              <a:t>coeficiente</a:t>
            </a:r>
            <a:r>
              <a:rPr lang="en-US" dirty="0">
                <a:effectLst/>
                <a:latin typeface="Helvetica" pitchFamily="2" charset="0"/>
              </a:rPr>
              <a:t> </a:t>
            </a:r>
            <a:r>
              <a:rPr lang="en-US" dirty="0" err="1">
                <a:effectLst/>
                <a:latin typeface="Helvetica" pitchFamily="2" charset="0"/>
              </a:rPr>
              <a:t>por</a:t>
            </a:r>
            <a:r>
              <a:rPr lang="en-US" dirty="0">
                <a:effectLst/>
                <a:latin typeface="Helvetica" pitchFamily="2" charset="0"/>
              </a:rPr>
              <a:t>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residuo</a:t>
            </a:r>
            <a:r>
              <a:rPr lang="en-US" dirty="0">
                <a:effectLst/>
                <a:latin typeface="Helvetica" pitchFamily="2" charset="0"/>
              </a:rPr>
              <a:t> del </a:t>
            </a:r>
            <a:r>
              <a:rPr lang="en-US" dirty="0" err="1">
                <a:effectLst/>
                <a:latin typeface="Helvetica" pitchFamily="2" charset="0"/>
              </a:rPr>
              <a:t>período</a:t>
            </a:r>
            <a:r>
              <a:rPr lang="en-US" dirty="0">
                <a:effectLst/>
                <a:latin typeface="Helvetica" pitchFamily="2" charset="0"/>
              </a:rPr>
              <a:t> anterior +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residuo</a:t>
            </a:r>
            <a:r>
              <a:rPr lang="en-US" dirty="0">
                <a:effectLst/>
                <a:latin typeface="Helvetica" pitchFamily="2" charset="0"/>
              </a:rPr>
              <a:t> </a:t>
            </a:r>
            <a:r>
              <a:rPr lang="en-US" dirty="0" err="1">
                <a:effectLst/>
                <a:latin typeface="Helvetica" pitchFamily="2" charset="0"/>
              </a:rPr>
              <a:t>en</a:t>
            </a:r>
            <a:r>
              <a:rPr lang="en-US" dirty="0">
                <a:effectLst/>
                <a:latin typeface="Helvetica" pitchFamily="2" charset="0"/>
              </a:rPr>
              <a:t> </a:t>
            </a:r>
            <a:r>
              <a:rPr lang="en-US" dirty="0" err="1">
                <a:effectLst/>
                <a:latin typeface="Helvetica" pitchFamily="2" charset="0"/>
              </a:rPr>
              <a:t>el</a:t>
            </a:r>
            <a:r>
              <a:rPr lang="en-US" dirty="0">
                <a:effectLst/>
                <a:latin typeface="Helvetica" pitchFamily="2" charset="0"/>
              </a:rPr>
              <a:t> </a:t>
            </a:r>
            <a:r>
              <a:rPr lang="en-US" dirty="0" err="1">
                <a:effectLst/>
                <a:latin typeface="Helvetica" pitchFamily="2" charset="0"/>
              </a:rPr>
              <a:t>período</a:t>
            </a:r>
            <a:r>
              <a:rPr lang="en-US" dirty="0">
                <a:effectLst/>
                <a:latin typeface="Helvetica" pitchFamily="2" charset="0"/>
              </a:rPr>
              <a:t> actual. No </a:t>
            </a:r>
            <a:r>
              <a:rPr lang="en-US" dirty="0" err="1">
                <a:effectLst/>
                <a:latin typeface="Helvetica" pitchFamily="2" charset="0"/>
              </a:rPr>
              <a:t>funcionan</a:t>
            </a:r>
            <a:r>
              <a:rPr lang="en-US" dirty="0">
                <a:effectLst/>
                <a:latin typeface="Helvetica" pitchFamily="2" charset="0"/>
              </a:rPr>
              <a:t> bien </a:t>
            </a:r>
            <a:r>
              <a:rPr lang="en-US" dirty="0" err="1">
                <a:effectLst/>
                <a:latin typeface="Helvetica" pitchFamily="2" charset="0"/>
              </a:rPr>
              <a:t>si</a:t>
            </a:r>
            <a:r>
              <a:rPr lang="en-US" dirty="0">
                <a:effectLst/>
                <a:latin typeface="Helvetica" pitchFamily="2" charset="0"/>
              </a:rPr>
              <a:t> </a:t>
            </a:r>
            <a:r>
              <a:rPr lang="en-US" dirty="0" err="1">
                <a:effectLst/>
                <a:latin typeface="Helvetica" pitchFamily="2" charset="0"/>
              </a:rPr>
              <a:t>los</a:t>
            </a:r>
            <a:r>
              <a:rPr lang="en-US" dirty="0">
                <a:effectLst/>
                <a:latin typeface="Helvetica" pitchFamily="2" charset="0"/>
              </a:rPr>
              <a:t> </a:t>
            </a:r>
            <a:r>
              <a:rPr lang="en-US" dirty="0" err="1">
                <a:effectLst/>
                <a:latin typeface="Helvetica" pitchFamily="2" charset="0"/>
              </a:rPr>
              <a:t>datos</a:t>
            </a:r>
            <a:r>
              <a:rPr lang="en-US" dirty="0">
                <a:effectLst/>
                <a:latin typeface="Helvetica" pitchFamily="2" charset="0"/>
              </a:rPr>
              <a:t> no son </a:t>
            </a:r>
            <a:r>
              <a:rPr lang="en-US" dirty="0" err="1">
                <a:effectLst/>
                <a:latin typeface="Helvetica" pitchFamily="2" charset="0"/>
              </a:rPr>
              <a:t>estacionarios</a:t>
            </a:r>
            <a:r>
              <a:rPr lang="en-US" dirty="0">
                <a:effectLst/>
                <a:latin typeface="Helvetica" pitchFamily="2" charset="0"/>
              </a:rPr>
              <a:t>.</a:t>
            </a:r>
            <a:endParaRPr lang="es-ES" dirty="0">
              <a:effectLst/>
              <a:latin typeface="Helvetica" pitchFamily="2" charset="0"/>
            </a:endParaRPr>
          </a:p>
        </p:txBody>
      </p:sp>
      <p:sp>
        <p:nvSpPr>
          <p:cNvPr id="4" name="Marcador de número de diapositiva 3"/>
          <p:cNvSpPr>
            <a:spLocks noGrp="1"/>
          </p:cNvSpPr>
          <p:nvPr>
            <p:ph type="sldNum" sz="quarter" idx="5"/>
          </p:nvPr>
        </p:nvSpPr>
        <p:spPr/>
        <p:txBody>
          <a:bodyPr/>
          <a:lstStyle/>
          <a:p>
            <a:fld id="{1A89E052-5003-4777-B169-344768D5CC7A}" type="slidenum">
              <a:rPr lang="es-ES" smtClean="0"/>
              <a:t>65</a:t>
            </a:fld>
            <a:endParaRPr lang="es-ES"/>
          </a:p>
        </p:txBody>
      </p:sp>
    </p:spTree>
    <p:extLst>
      <p:ext uri="{BB962C8B-B14F-4D97-AF65-F5344CB8AC3E}">
        <p14:creationId xmlns:p14="http://schemas.microsoft.com/office/powerpoint/2010/main" val="1907786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Un modelo ARMA es la combinación de ambos modelos AR y MA, con lo cual tendría dos órdenes (</a:t>
            </a:r>
            <a:r>
              <a:rPr lang="es-ES" dirty="0" err="1">
                <a:effectLst/>
                <a:latin typeface="Helvetica" pitchFamily="2" charset="0"/>
              </a:rPr>
              <a:t>p,q</a:t>
            </a:r>
            <a:r>
              <a:rPr lang="es-ES" dirty="0">
                <a:effectLst/>
                <a:latin typeface="Helvetica" pitchFamily="2" charset="0"/>
              </a:rPr>
              <a:t>), donde p es el orden de la parte autorregresiva y q es el orden de la parte de medias móviles. Un modelo ARMA de orden simple, un ARMA(1,1) sería… Y un ARMA 2,3 seria…</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66</a:t>
            </a:fld>
            <a:endParaRPr lang="es-ES"/>
          </a:p>
        </p:txBody>
      </p:sp>
    </p:spTree>
    <p:extLst>
      <p:ext uri="{BB962C8B-B14F-4D97-AF65-F5344CB8AC3E}">
        <p14:creationId xmlns:p14="http://schemas.microsoft.com/office/powerpoint/2010/main" val="956504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Calibri" panose="020F0502020204030204" pitchFamily="34" charset="0"/>
              </a:rPr>
              <a:t>EL MODELO AUTORREGRESIVO INTEGRADO DE MEDIAS MÓVILES ARIMA: </a:t>
            </a:r>
            <a:r>
              <a:rPr lang="es-ES" dirty="0">
                <a:effectLst/>
                <a:latin typeface="Helvetica" pitchFamily="2" charset="0"/>
              </a:rPr>
              <a:t>Es un modelo ARMA aplicado al resultado de transformar la serie temporal un número de veces determinado. A este número de veces se le conoce como el orden de integración o diferenciación y se denota con la letra d. Es decir, un modelo ARIMA de orden (</a:t>
            </a:r>
            <a:r>
              <a:rPr lang="es-ES" dirty="0" err="1">
                <a:effectLst/>
                <a:latin typeface="Helvetica" pitchFamily="2" charset="0"/>
              </a:rPr>
              <a:t>p,d,q</a:t>
            </a:r>
            <a:r>
              <a:rPr lang="es-ES" dirty="0">
                <a:effectLst/>
                <a:latin typeface="Helvetica" pitchFamily="2" charset="0"/>
              </a:rPr>
              <a:t>) consiste en transformar la serie original d veces, y luego ajustar un modelo ARMA(</a:t>
            </a:r>
            <a:r>
              <a:rPr lang="es-ES" dirty="0" err="1">
                <a:effectLst/>
                <a:latin typeface="Helvetica" pitchFamily="2" charset="0"/>
              </a:rPr>
              <a:t>p,q</a:t>
            </a:r>
            <a:r>
              <a:rPr lang="es-ES" dirty="0">
                <a:effectLst/>
                <a:latin typeface="Helvetica" pitchFamily="2" charset="0"/>
              </a:rPr>
              <a:t>) a esa serie. El objetivo de la integración es obtener una serie estacionaria, ya que los modelos ARMA funcionan peor para series no estacionarias. </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67</a:t>
            </a:fld>
            <a:endParaRPr lang="es-ES"/>
          </a:p>
        </p:txBody>
      </p:sp>
    </p:spTree>
    <p:extLst>
      <p:ext uri="{BB962C8B-B14F-4D97-AF65-F5344CB8AC3E}">
        <p14:creationId xmlns:p14="http://schemas.microsoft.com/office/powerpoint/2010/main" val="2510425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Los modelos ARIMAX son modelos que consideran información exógena para explicar la variable endógena (la serie que estemos estudiando). La variable exógena puede ser una serie o varias series (varias variables).  Por lo general mejoran mucho al modelo, pero tienen la desventaja de que para predecir datos de futuro, como en el futuro no siempre conocemos los valores de esas variables exógenas o no podemos estimarlos, no podríamos usar esto, a no ser que los podamos estimar de alguna forma. Cuando estas variables exógenas se relacionan con la endógena, sucede que es más apropiado usar modelos multivariantes donde tenemos un modelo para cada variable en el que vamos a usar los valores anteriores de todas las variables en conjunto. Estos modelos son los modelos vectoriales: VAR, VARMA, etc. </a:t>
            </a:r>
          </a:p>
          <a:p>
            <a:endParaRPr lang="es-ES" dirty="0">
              <a:effectLst/>
              <a:latin typeface="Helvetica" pitchFamily="2" charset="0"/>
            </a:endParaRPr>
          </a:p>
          <a:p>
            <a:r>
              <a:rPr lang="es-ES" dirty="0">
                <a:effectLst/>
                <a:latin typeface="Helvetica" pitchFamily="2" charset="0"/>
              </a:rPr>
              <a:t>Por otro lado, recordemos que la estacionalidad ocurre cuando ciertos patrones aparecen periódicamente, por ejemplo, algo que se repite cada año. Por lo tanto, en este caso, un modelo simple autorregresivo AR no describirá bien los datos. ¿Por qué? Porque sólo considera el valor del período anterior para estimar el periodo actual.  ¿Entonces qué haríamos en este caso? Necesitaríamos incluir los valores registrados durante el período de hace un año. Entonces primero necesitamos definir el orden estacional que es ese ciclo que sospechamos que se repite. Por ejemplo, si nuestros datos son diarios, y el ciclo se repite cada semana, un buen orden sería 7. Si nuestros datos son mensuales y observamos una repetición anual, un buen orden sería 12. </a:t>
            </a:r>
          </a:p>
          <a:p>
            <a:r>
              <a:rPr lang="es-ES" dirty="0">
                <a:effectLst/>
                <a:latin typeface="Helvetica" pitchFamily="2" charset="0"/>
              </a:rPr>
              <a:t>Tendremos una variante estacional para todos los modelos que hemos estudiado: SARMA, SARIMA. Entonces un modelo SARIMA tendría orden (</a:t>
            </a:r>
            <a:r>
              <a:rPr lang="es-ES" dirty="0" err="1">
                <a:effectLst/>
                <a:latin typeface="Helvetica" pitchFamily="2" charset="0"/>
              </a:rPr>
              <a:t>p,d,q</a:t>
            </a:r>
            <a:r>
              <a:rPr lang="es-ES" dirty="0">
                <a:effectLst/>
                <a:latin typeface="Helvetica" pitchFamily="2" charset="0"/>
              </a:rPr>
              <a:t>)(</a:t>
            </a:r>
            <a:r>
              <a:rPr lang="es-ES" dirty="0" err="1">
                <a:effectLst/>
                <a:latin typeface="Helvetica" pitchFamily="2" charset="0"/>
              </a:rPr>
              <a:t>P,D,Q,s</a:t>
            </a:r>
            <a:r>
              <a:rPr lang="es-ES" dirty="0">
                <a:effectLst/>
                <a:latin typeface="Helvetica" pitchFamily="2" charset="0"/>
              </a:rPr>
              <a:t>), donde </a:t>
            </a:r>
            <a:r>
              <a:rPr lang="es-ES" dirty="0" err="1">
                <a:effectLst/>
                <a:latin typeface="Helvetica" pitchFamily="2" charset="0"/>
              </a:rPr>
              <a:t>p,d,q</a:t>
            </a:r>
            <a:r>
              <a:rPr lang="es-ES" dirty="0">
                <a:effectLst/>
                <a:latin typeface="Helvetica" pitchFamily="2" charset="0"/>
              </a:rPr>
              <a:t> son los órdenes no estaciones del modelo y P,D,Q son los órdenes estacionales, que se refieren a los retrasos que se añaden respecto al orden estacional s. </a:t>
            </a:r>
          </a:p>
          <a:p>
            <a:endParaRPr lang="es-ES" dirty="0">
              <a:effectLst/>
              <a:latin typeface="Helvetica" pitchFamily="2" charset="0"/>
            </a:endParaRP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68</a:t>
            </a:fld>
            <a:endParaRPr lang="es-ES"/>
          </a:p>
        </p:txBody>
      </p:sp>
    </p:spTree>
    <p:extLst>
      <p:ext uri="{BB962C8B-B14F-4D97-AF65-F5344CB8AC3E}">
        <p14:creationId xmlns:p14="http://schemas.microsoft.com/office/powerpoint/2010/main" val="663935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7</a:t>
            </a:fld>
            <a:endParaRPr lang="es-ES"/>
          </a:p>
        </p:txBody>
      </p:sp>
    </p:spTree>
    <p:extLst>
      <p:ext uri="{BB962C8B-B14F-4D97-AF65-F5344CB8AC3E}">
        <p14:creationId xmlns:p14="http://schemas.microsoft.com/office/powerpoint/2010/main" val="822791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Auto </a:t>
            </a:r>
            <a:r>
              <a:rPr lang="es-ES" dirty="0" err="1">
                <a:effectLst/>
                <a:latin typeface="Helvetica" pitchFamily="2" charset="0"/>
              </a:rPr>
              <a:t>arima</a:t>
            </a:r>
            <a:r>
              <a:rPr lang="es-ES" dirty="0">
                <a:effectLst/>
                <a:latin typeface="Helvetica" pitchFamily="2" charset="0"/>
              </a:rPr>
              <a:t> es el método automático para estimar el mejor modelo que se ajusta a la serie temporal. Por defecto tiene parámetros fijados, como por ejemplo el orden máximo que puede tomar el modelo. En la práctica, se recomienda hacer un análisis exploratorio antes para ver si hay un orden máximo superior que deberíamos considerar, superior al que viene por defecto en la función. </a:t>
            </a:r>
          </a:p>
          <a:p>
            <a:r>
              <a:rPr lang="es-ES" dirty="0">
                <a:effectLst/>
                <a:latin typeface="Helvetica" pitchFamily="2" charset="0"/>
              </a:rPr>
              <a:t>Pros: </a:t>
            </a:r>
          </a:p>
          <a:p>
            <a:pPr marL="228600" indent="-228600">
              <a:buAutoNum type="arabicPeriod"/>
            </a:pPr>
            <a:r>
              <a:rPr lang="es-ES" dirty="0">
                <a:effectLst/>
                <a:latin typeface="Helvetica" pitchFamily="2" charset="0"/>
              </a:rPr>
              <a:t>Ahorra tiempo </a:t>
            </a:r>
          </a:p>
          <a:p>
            <a:r>
              <a:rPr lang="es-ES" dirty="0">
                <a:effectLst/>
                <a:latin typeface="Helvetica" pitchFamily="2" charset="0"/>
              </a:rPr>
              <a:t>Contras: </a:t>
            </a:r>
          </a:p>
          <a:p>
            <a:r>
              <a:rPr lang="es-ES" dirty="0">
                <a:effectLst/>
                <a:latin typeface="Helvetica" pitchFamily="2" charset="0"/>
              </a:rPr>
              <a:t>1. Pone ciegamente la fe en un solo modelo </a:t>
            </a:r>
          </a:p>
          <a:p>
            <a:r>
              <a:rPr lang="es-ES" dirty="0">
                <a:effectLst/>
                <a:latin typeface="Helvetica" pitchFamily="2" charset="0"/>
              </a:rPr>
              <a:t>2. No se ve realmente si los demás modelos funcionan mejor o no </a:t>
            </a:r>
          </a:p>
          <a:p>
            <a:r>
              <a:rPr lang="es-ES" dirty="0">
                <a:effectLst/>
                <a:latin typeface="Helvetica" pitchFamily="2" charset="0"/>
              </a:rPr>
              <a:t>3. Requiere cierta experiencia en el tema </a:t>
            </a:r>
          </a:p>
          <a:p>
            <a:r>
              <a:rPr lang="es-ES" dirty="0">
                <a:effectLst/>
                <a:latin typeface="Helvetica" pitchFamily="2" charset="0"/>
              </a:rPr>
              <a:t>4. Error humano </a:t>
            </a:r>
          </a:p>
          <a:p>
            <a:pPr marL="228600" indent="-228600">
              <a:buAutoNum type="arabicPeriod"/>
            </a:pPr>
            <a:endParaRPr lang="es-ES" dirty="0">
              <a:effectLst/>
              <a:latin typeface="Helvetica" pitchFamily="2" charset="0"/>
            </a:endParaRP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70</a:t>
            </a:fld>
            <a:endParaRPr lang="es-ES"/>
          </a:p>
        </p:txBody>
      </p:sp>
    </p:spTree>
    <p:extLst>
      <p:ext uri="{BB962C8B-B14F-4D97-AF65-F5344CB8AC3E}">
        <p14:creationId xmlns:p14="http://schemas.microsoft.com/office/powerpoint/2010/main" val="1613829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3307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En R podemos hacer uso de la librería </a:t>
            </a:r>
            <a:r>
              <a:rPr lang="es-ES" dirty="0" err="1">
                <a:effectLst/>
                <a:latin typeface="Helvetica" pitchFamily="2" charset="0"/>
              </a:rPr>
              <a:t>nnet</a:t>
            </a:r>
            <a:r>
              <a:rPr lang="es-ES" dirty="0">
                <a:effectLst/>
                <a:latin typeface="Helvetica" pitchFamily="2" charset="0"/>
              </a:rPr>
              <a:t>. </a:t>
            </a:r>
          </a:p>
        </p:txBody>
      </p:sp>
      <p:sp>
        <p:nvSpPr>
          <p:cNvPr id="4" name="Marcador de número de diapositiva 3"/>
          <p:cNvSpPr>
            <a:spLocks noGrp="1"/>
          </p:cNvSpPr>
          <p:nvPr>
            <p:ph type="sldNum" sz="quarter" idx="5"/>
          </p:nvPr>
        </p:nvSpPr>
        <p:spPr/>
        <p:txBody>
          <a:bodyPr/>
          <a:lstStyle/>
          <a:p>
            <a:fld id="{1A89E052-5003-4777-B169-344768D5CC7A}" type="slidenum">
              <a:rPr lang="es-ES" smtClean="0"/>
              <a:t>72</a:t>
            </a:fld>
            <a:endParaRPr lang="es-ES"/>
          </a:p>
        </p:txBody>
      </p:sp>
    </p:spTree>
    <p:extLst>
      <p:ext uri="{BB962C8B-B14F-4D97-AF65-F5344CB8AC3E}">
        <p14:creationId xmlns:p14="http://schemas.microsoft.com/office/powerpoint/2010/main" val="126571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73</a:t>
            </a:fld>
            <a:endParaRPr lang="es-ES"/>
          </a:p>
        </p:txBody>
      </p:sp>
    </p:spTree>
    <p:extLst>
      <p:ext uri="{BB962C8B-B14F-4D97-AF65-F5344CB8AC3E}">
        <p14:creationId xmlns:p14="http://schemas.microsoft.com/office/powerpoint/2010/main" val="9981926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45 min aprox de teoría. </a:t>
            </a:r>
            <a:r>
              <a:rPr lang="es-ES" dirty="0" err="1"/>
              <a:t>Quizas</a:t>
            </a:r>
            <a:r>
              <a:rPr lang="es-ES" dirty="0"/>
              <a:t> con preguntas sea más, </a:t>
            </a:r>
            <a:r>
              <a:rPr lang="es-ES"/>
              <a:t>idealmente debería ser 1h-1:15h</a:t>
            </a:r>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6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8</a:t>
            </a:fld>
            <a:endParaRPr lang="es-ES"/>
          </a:p>
        </p:txBody>
      </p:sp>
    </p:spTree>
    <p:extLst>
      <p:ext uri="{BB962C8B-B14F-4D97-AF65-F5344CB8AC3E}">
        <p14:creationId xmlns:p14="http://schemas.microsoft.com/office/powerpoint/2010/main" val="195004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9</a:t>
            </a:fld>
            <a:endParaRPr lang="es-ES"/>
          </a:p>
        </p:txBody>
      </p:sp>
    </p:spTree>
    <p:extLst>
      <p:ext uri="{BB962C8B-B14F-4D97-AF65-F5344CB8AC3E}">
        <p14:creationId xmlns:p14="http://schemas.microsoft.com/office/powerpoint/2010/main" val="367913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02973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12065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6447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420136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55641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87240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266914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5202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51959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FFF28-9F16-4386-B184-BDD1639E3C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7A1E908-0A3C-4DFB-8576-AB07F422AF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5CD9D4D-20AD-453F-8E84-850FADF75CC4}"/>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4C6CF3BA-5B09-46EE-9B35-0B7FDDFA47D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0CDAE2A-3481-4589-9523-E8768DBEB4A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99171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5ED77-7DE5-4F70-B92A-32C5B63E368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9FF867-4D91-4260-A780-147E6D46BCA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8337FD3-D582-4A6F-9570-56DFCF46D7C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2B842C4A-6EB7-4556-9F4A-82A29551546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54503C4-58B3-4181-B4F5-5DB801444C3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4093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28708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70606-91DF-403B-81B2-673179B51E7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76DA45-C1FF-4FE6-85AA-92887A4F2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A52D830-BAB7-4878-BB70-04CDFAE0F35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C80B8DE2-9AFC-4217-BBF5-01B9087A5EE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64DF47E-D705-45D1-A797-8B2C82718DB2}"/>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53055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C9FD8-38B6-4579-8AA8-B9B6179D682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2205BC-B812-4791-B845-9FD7132B35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1D6B775-49A1-4233-B36B-3E3777DF494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16F5333-CBD7-4BD2-A65B-586005EAA0EC}"/>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A4AB7086-50DD-4E4F-A2FF-278B1F3C3E2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0942B98-EB19-4B15-ADA6-665878ABCB5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1252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A2B457-6E62-41B7-AA93-154592F0230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64AF886-48D2-46DC-BC79-AB2F626DE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89A1A83-6548-4F84-9D87-80F7E80F675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504CADB-2605-499F-9A06-71807FEE4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154BEF9-D931-4859-A939-123B4C2192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2B64CFE-2E97-4330-AE5B-5B9483A8B674}"/>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8" name="Marcador de pie de página 7">
            <a:extLst>
              <a:ext uri="{FF2B5EF4-FFF2-40B4-BE49-F238E27FC236}">
                <a16:creationId xmlns:a16="http://schemas.microsoft.com/office/drawing/2014/main" id="{850E20A5-6410-41E4-BAE4-87277DE055D4}"/>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7AB0BB41-B46A-46E8-97BC-28519139AFE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1011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847F-C616-4655-9ECD-41E1CDB1FE2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E6FCC8-C510-406C-8026-7BDCB748A44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4" name="Marcador de pie de página 3">
            <a:extLst>
              <a:ext uri="{FF2B5EF4-FFF2-40B4-BE49-F238E27FC236}">
                <a16:creationId xmlns:a16="http://schemas.microsoft.com/office/drawing/2014/main" id="{6C383484-8569-453A-91FD-8299F509A663}"/>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5FA07280-267A-4511-AB2A-3B9D26FD5A1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67208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5E29D1-0DB9-4421-857F-3755AC14C03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3" name="Marcador de pie de página 2">
            <a:extLst>
              <a:ext uri="{FF2B5EF4-FFF2-40B4-BE49-F238E27FC236}">
                <a16:creationId xmlns:a16="http://schemas.microsoft.com/office/drawing/2014/main" id="{138C529F-C582-4825-8DEC-0C922B31544A}"/>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B521B83A-4EC8-4563-ABC4-DB524F53EF2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1511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19AC3-0870-420C-91D4-77B9CFEF4C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26073C3-A9D2-4040-95E2-4E17DE799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60040E3-5CE7-4827-99ED-EC4CCA368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B1C135-8998-4D51-B3D1-9D1E5B4EDDF2}"/>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7DDA2F30-C219-4531-96E1-61CB3EDA787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536D254-208F-405B-924F-17B0627D39A9}"/>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86225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DE5FE-55F0-4929-B49C-9B3534A175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D3BE845-7F0B-4AE0-A02B-C1CAB15DFF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8AF7110-57E6-4E60-84ED-5A1726124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B9F0F7-4BD2-4682-AEC6-AB4011816FF9}"/>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7347A982-CAEA-414A-821D-0D99CC714DC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A133451-ED8B-4746-BB72-5C5DA230884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5940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4FCC6-8A6B-4BE8-AE70-FB1B5AD4F9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F1BDC3-A3F5-43E4-8C24-0846F09F9E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F8B03A8-F34A-434D-AFA4-4CBD9A67103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2988A97B-4BBA-418C-9104-84CED1726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1F56137-46B6-46F6-B002-89D05717C65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4321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AECA838-3E93-45B7-887E-454955488BB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E3441AC-74A2-4B08-9031-92940B7B475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68F3FD-5B8B-41E3-B740-69C39050CF4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711288BB-B367-44CB-9000-235619E6918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6AC9F1F-1410-4085-9D84-0D3881031A9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52152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7295A-5B9F-03CD-3468-CADDA87D3D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43793CEB-70C7-193B-9045-1B678D4F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C9842C76-0570-83B0-57DA-194B2C7BAB8E}"/>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8497F0C4-8E17-E099-6257-E836BA1BB08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929DFCD-A4AE-4076-34CE-99E5C91E44C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21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20725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854EB-0A8C-9C21-521D-876B99CA171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4ABE2E5-D665-A725-796E-0C1D7644831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591506A1-C9A5-7389-2543-11899190E4C6}"/>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C1241E8E-6ECD-BFF8-F1C5-EB52D77187B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C5CB914-1250-EA51-A6FE-5C71F8ED940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875961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DC7F8-4984-E156-B915-419D466C6FC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03A7F15-B61F-F9D9-CC76-F634CE674D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FE68A15-DF4B-7E91-3185-E906CB0B901A}"/>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0E6029B2-FC13-054A-376E-1CAEC6DCBF6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7C1E53C-0112-C1D3-6E95-B3D4EE96B5D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769429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B4261-D8EF-4B9D-5B9B-9E093BC78D1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67BC2F1-C6A2-2B84-7B5B-2ECC20D9937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68C9E27F-5248-6795-DEF5-8BE4777577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9946EC79-8BDF-3C3A-BE49-55B6C7959C90}"/>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9DECFC48-D190-2329-29B6-9D80440DB235}"/>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EC2AFD8-C368-1D38-7273-EBF97201ABF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084332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39133-ECDA-C001-E228-4CD199F755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B805DB66-09E9-263C-33B5-91578F4D1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4D23E7F-E44E-AA90-C42C-C966AA4014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0AA27E9A-5C5A-F8AC-6F97-621245D34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35F531-D179-BF68-8198-C36D4797A4F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AF24DD59-6B13-EFB5-0234-8F0E4EEADA98}"/>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8" name="Marcador de pie de página 7">
            <a:extLst>
              <a:ext uri="{FF2B5EF4-FFF2-40B4-BE49-F238E27FC236}">
                <a16:creationId xmlns:a16="http://schemas.microsoft.com/office/drawing/2014/main" id="{79F1ECF2-BCAA-991B-CE71-371E9CF6798B}"/>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F8D16102-D3D4-26D2-6A85-400E1ABC43FD}"/>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324752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13995-8585-9713-7CCB-0A648BABB18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977EA3BD-7513-7228-D76B-7B080A3129DE}"/>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4" name="Marcador de pie de página 3">
            <a:extLst>
              <a:ext uri="{FF2B5EF4-FFF2-40B4-BE49-F238E27FC236}">
                <a16:creationId xmlns:a16="http://schemas.microsoft.com/office/drawing/2014/main" id="{9C5D461D-7D58-3C48-6B4C-95FC9CF95027}"/>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F871B9F2-0284-682E-4C15-39D456709C57}"/>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85101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868FE-4DA1-D1F7-F48E-4802639DB6B6}"/>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3" name="Marcador de pie de página 2">
            <a:extLst>
              <a:ext uri="{FF2B5EF4-FFF2-40B4-BE49-F238E27FC236}">
                <a16:creationId xmlns:a16="http://schemas.microsoft.com/office/drawing/2014/main" id="{5FC3CCCE-3A88-1F8F-B748-FA2358755ADE}"/>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79C2763E-6FBC-CBDF-A7DA-FAFEE894143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72681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62E0-B84B-438A-D549-29EC72C555A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88B734A-9ADA-1FF6-BD59-F80E4675B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DA3F9FAA-85E2-5AC3-C589-6F758A67D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E450A0-1084-8F81-40CD-C8427DABD87B}"/>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F68A3336-EEE7-3E1F-4EE2-ABDC6D160D0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16DAFD4-7D83-2515-4E84-59A00EA73E3D}"/>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743239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0BE430-C8C3-4C2E-7C63-56D4B9E7DB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2295F793-5F51-6CC3-0415-C90D94F71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0B840B2E-6413-1E99-4B04-CB654B08B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C718E5-A590-8FF8-0744-6A7E7751B9D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E3CC25D1-63FC-D306-3993-9BE1A1A43C01}"/>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6A3EC9D-597A-DB68-F93E-35186C4BD14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77573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AB0AE-5132-8504-4703-C361B0290C6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337A4B-ECC6-A4BD-43EC-6595CE3E86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1EE1A07-D9C8-B453-B204-F2D3F18DC15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93B536CA-35FF-90C2-859F-3319668DF60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D34BFF6-B333-9481-EEC7-CAD7CCB0EC8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98701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685B47-A570-C87F-F60D-33BE6A8C05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FCDEAB7-7F8B-2204-F8FF-C80A56BFE9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B6B1F5D-94EB-50D4-E0AD-AA0A04BAAB6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0BD0204C-1BE6-83FB-B3BA-6A2BEE3B038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333CF59-FF0F-0746-A15A-2A126C758362}"/>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2969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05946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53539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1651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3740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8017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8149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AC24A9-CCB6-4F8D-B8DB-C2F3692CFA5A}" type="datetimeFigureOut">
              <a:rPr lang="en-US" smtClean="0"/>
              <a:t>4/17/23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9913196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21D383C-ACB0-4784-9EAC-A42388CF3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0F7CBF2-8528-4EC2-B990-AF16A920E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2F29CDD-A79A-4974-A2FF-0D59A98265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D8ADDDB2-84D0-4197-9C16-6E4F855DF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BE690342-8B76-4AB7-9E80-D5E4BCBA9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36402937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EAB22C3-D11D-0822-BD77-5DDF2B602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049347D2-AC0B-FA4C-1835-56DB19576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9D05A6C-2DD1-4974-F3CA-804F2FEAC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39CBC128-B5A5-5282-4C77-44FDA1BC2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CC253E5C-B9E3-C13C-FEEF-882BAF300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26945221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aprendeconeli.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pixabay.com/en/abstract-background-wallpaper-178012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pixabay.com/en/blue-waves-graphic-wave-lines-2317606/"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20.png"/><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50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4.gif"/><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jpeg"/><Relationship Id="rId7" Type="http://schemas.openxmlformats.org/officeDocument/2006/relationships/image" Target="../media/image60.sv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hyperlink" Target="https://pxhere.com/en/photo/1436727" TargetMode="Externa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NULL"/><Relationship Id="rId5" Type="http://schemas.openxmlformats.org/officeDocument/2006/relationships/diagramQuickStyle" Target="../diagrams/quickStyle4.xml"/><Relationship Id="rId10" Type="http://schemas.openxmlformats.org/officeDocument/2006/relationships/diagramQuickStyle" Target="NULL"/><Relationship Id="rId4" Type="http://schemas.openxmlformats.org/officeDocument/2006/relationships/diagramLayout" Target="../diagrams/layout4.xml"/><Relationship Id="rId9" Type="http://schemas.openxmlformats.org/officeDocument/2006/relationships/diagramLayout"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hyperlink" Target="https://aunclicdelastic.blogthinkbig.com/futuro-digital-mundo-205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hyperlink" Target="https://pixabay.com/fr/fond-d-%C3%A9cran-couleurs-star-fond-75596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F84616-13A1-4E05-A731-D1DC42797723}"/>
              </a:ext>
            </a:extLst>
          </p:cNvPr>
          <p:cNvPicPr>
            <a:picLocks noChangeAspect="1"/>
          </p:cNvPicPr>
          <p:nvPr/>
        </p:nvPicPr>
        <p:blipFill rotWithShape="1">
          <a:blip r:embed="rId3"/>
          <a:srcRect t="15730"/>
          <a:stretch/>
        </p:blipFill>
        <p:spPr>
          <a:xfrm>
            <a:off x="-150829" y="-84831"/>
            <a:ext cx="12452808" cy="7004693"/>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378070" y="431800"/>
            <a:ext cx="10137530" cy="1295400"/>
          </a:xfrm>
        </p:spPr>
        <p:txBody>
          <a:bodyPr anchor="b">
            <a:normAutofit fontScale="90000"/>
          </a:bodyPr>
          <a:lstStyle/>
          <a:p>
            <a:r>
              <a:rPr lang="es-ES" sz="5400" dirty="0">
                <a:solidFill>
                  <a:schemeClr val="bg1"/>
                </a:solidFill>
              </a:rPr>
              <a:t>Introducción a las series temporales</a:t>
            </a:r>
          </a:p>
        </p:txBody>
      </p:sp>
    </p:spTree>
    <p:extLst>
      <p:ext uri="{BB962C8B-B14F-4D97-AF65-F5344CB8AC3E}">
        <p14:creationId xmlns:p14="http://schemas.microsoft.com/office/powerpoint/2010/main" val="278794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34958"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5" name="Cerrar llave 14">
            <a:extLst>
              <a:ext uri="{FF2B5EF4-FFF2-40B4-BE49-F238E27FC236}">
                <a16:creationId xmlns:a16="http://schemas.microsoft.com/office/drawing/2014/main" id="{2AFF4E9B-39F8-4BB8-A65F-276E81ED93AE}"/>
              </a:ext>
            </a:extLst>
          </p:cNvPr>
          <p:cNvSpPr/>
          <p:nvPr/>
        </p:nvSpPr>
        <p:spPr>
          <a:xfrm rot="5400000">
            <a:off x="5060354" y="2415297"/>
            <a:ext cx="286482" cy="1640263"/>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36" name="CuadroTexto 35">
            <a:extLst>
              <a:ext uri="{FF2B5EF4-FFF2-40B4-BE49-F238E27FC236}">
                <a16:creationId xmlns:a16="http://schemas.microsoft.com/office/drawing/2014/main" id="{0077F556-0F24-4F33-A7DB-27F3F8546B06}"/>
              </a:ext>
            </a:extLst>
          </p:cNvPr>
          <p:cNvSpPr txBox="1"/>
          <p:nvPr/>
        </p:nvSpPr>
        <p:spPr>
          <a:xfrm>
            <a:off x="4230411" y="3479331"/>
            <a:ext cx="1946367" cy="1569660"/>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PERÍODO </a:t>
            </a:r>
          </a:p>
          <a:p>
            <a:pPr algn="ctr"/>
            <a:r>
              <a:rPr lang="es-ES" sz="3200" dirty="0">
                <a:ln w="0"/>
                <a:effectLst>
                  <a:outerShdw blurRad="38100" dist="19050" dir="2700000" algn="tl" rotWithShape="0">
                    <a:schemeClr val="dk1">
                      <a:alpha val="40000"/>
                    </a:schemeClr>
                  </a:outerShdw>
                </a:effectLst>
              </a:rPr>
              <a:t>DE </a:t>
            </a:r>
          </a:p>
          <a:p>
            <a:pPr algn="ctr"/>
            <a:r>
              <a:rPr lang="es-ES" sz="3200" dirty="0">
                <a:ln w="0"/>
                <a:effectLst>
                  <a:outerShdw blurRad="38100" dist="19050" dir="2700000" algn="tl" rotWithShape="0">
                    <a:schemeClr val="dk1">
                      <a:alpha val="40000"/>
                    </a:schemeClr>
                  </a:outerShdw>
                </a:effectLst>
              </a:rPr>
              <a:t>TIEMPO</a:t>
            </a:r>
          </a:p>
        </p:txBody>
      </p:sp>
      <p:cxnSp>
        <p:nvCxnSpPr>
          <p:cNvPr id="20" name="Conector recto de flecha 19">
            <a:extLst>
              <a:ext uri="{FF2B5EF4-FFF2-40B4-BE49-F238E27FC236}">
                <a16:creationId xmlns:a16="http://schemas.microsoft.com/office/drawing/2014/main" id="{342608B8-6E63-434A-BC63-C931804763FA}"/>
              </a:ext>
            </a:extLst>
          </p:cNvPr>
          <p:cNvCxnSpPr>
            <a:stCxn id="36" idx="3"/>
          </p:cNvCxnSpPr>
          <p:nvPr/>
        </p:nvCxnSpPr>
        <p:spPr>
          <a:xfrm>
            <a:off x="6176778" y="4264161"/>
            <a:ext cx="16390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CuadroTexto 36">
            <a:extLst>
              <a:ext uri="{FF2B5EF4-FFF2-40B4-BE49-F238E27FC236}">
                <a16:creationId xmlns:a16="http://schemas.microsoft.com/office/drawing/2014/main" id="{146ED05E-6540-45C0-A419-109D9710F13E}"/>
              </a:ext>
            </a:extLst>
          </p:cNvPr>
          <p:cNvSpPr txBox="1"/>
          <p:nvPr/>
        </p:nvSpPr>
        <p:spPr>
          <a:xfrm>
            <a:off x="8060172" y="3971773"/>
            <a:ext cx="176202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IGUALES</a:t>
            </a:r>
          </a:p>
        </p:txBody>
      </p:sp>
      <p:cxnSp>
        <p:nvCxnSpPr>
          <p:cNvPr id="38" name="Conector recto de flecha 37">
            <a:extLst>
              <a:ext uri="{FF2B5EF4-FFF2-40B4-BE49-F238E27FC236}">
                <a16:creationId xmlns:a16="http://schemas.microsoft.com/office/drawing/2014/main" id="{62D76134-078C-4676-A2CD-2B6E0D72C52A}"/>
              </a:ext>
            </a:extLst>
          </p:cNvPr>
          <p:cNvCxnSpPr>
            <a:cxnSpLocks/>
          </p:cNvCxnSpPr>
          <p:nvPr/>
        </p:nvCxnSpPr>
        <p:spPr>
          <a:xfrm>
            <a:off x="8874415" y="4556548"/>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CuadroTexto 38">
            <a:extLst>
              <a:ext uri="{FF2B5EF4-FFF2-40B4-BE49-F238E27FC236}">
                <a16:creationId xmlns:a16="http://schemas.microsoft.com/office/drawing/2014/main" id="{7196B7E8-1AD7-42F9-9FF9-D0475DD69A8B}"/>
              </a:ext>
            </a:extLst>
          </p:cNvPr>
          <p:cNvSpPr txBox="1"/>
          <p:nvPr/>
        </p:nvSpPr>
        <p:spPr>
          <a:xfrm>
            <a:off x="6665005" y="5718631"/>
            <a:ext cx="481933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CONSTANTE</a:t>
            </a:r>
          </a:p>
        </p:txBody>
      </p:sp>
      <p:cxnSp>
        <p:nvCxnSpPr>
          <p:cNvPr id="40" name="Conector recto de flecha 39">
            <a:extLst>
              <a:ext uri="{FF2B5EF4-FFF2-40B4-BE49-F238E27FC236}">
                <a16:creationId xmlns:a16="http://schemas.microsoft.com/office/drawing/2014/main" id="{D44E7172-31D3-4866-9194-F0817BAAC6B6}"/>
              </a:ext>
            </a:extLst>
          </p:cNvPr>
          <p:cNvCxnSpPr>
            <a:cxnSpLocks/>
          </p:cNvCxnSpPr>
          <p:nvPr/>
        </p:nvCxnSpPr>
        <p:spPr>
          <a:xfrm>
            <a:off x="4372096"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Conector recto de flecha 40">
            <a:extLst>
              <a:ext uri="{FF2B5EF4-FFF2-40B4-BE49-F238E27FC236}">
                <a16:creationId xmlns:a16="http://schemas.microsoft.com/office/drawing/2014/main" id="{3EE781BA-CB43-4166-956B-591F6629CF14}"/>
              </a:ext>
            </a:extLst>
          </p:cNvPr>
          <p:cNvCxnSpPr>
            <a:cxnSpLocks/>
          </p:cNvCxnSpPr>
          <p:nvPr/>
        </p:nvCxnSpPr>
        <p:spPr>
          <a:xfrm>
            <a:off x="6019014"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B177AF6C-BFE5-4C75-BCF0-6F84322AC1EA}"/>
              </a:ext>
            </a:extLst>
          </p:cNvPr>
          <p:cNvCxnSpPr>
            <a:cxnSpLocks/>
          </p:cNvCxnSpPr>
          <p:nvPr/>
        </p:nvCxnSpPr>
        <p:spPr>
          <a:xfrm>
            <a:off x="7737150"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Conector recto de flecha 42">
            <a:extLst>
              <a:ext uri="{FF2B5EF4-FFF2-40B4-BE49-F238E27FC236}">
                <a16:creationId xmlns:a16="http://schemas.microsoft.com/office/drawing/2014/main" id="{75D61620-7DF1-4C24-83CC-B60440EECD31}"/>
              </a:ext>
            </a:extLst>
          </p:cNvPr>
          <p:cNvCxnSpPr>
            <a:cxnSpLocks/>
          </p:cNvCxnSpPr>
          <p:nvPr/>
        </p:nvCxnSpPr>
        <p:spPr>
          <a:xfrm>
            <a:off x="9459012"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11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5" grpId="0" animBg="1"/>
      <p:bldP spid="17" grpId="0"/>
      <p:bldP spid="35" grpId="0"/>
      <p:bldP spid="36" grpId="0"/>
      <p:bldP spid="37"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030" name="Picture 6" descr="The Future of Serverless | Stackery">
            <a:extLst>
              <a:ext uri="{FF2B5EF4-FFF2-40B4-BE49-F238E27FC236}">
                <a16:creationId xmlns:a16="http://schemas.microsoft.com/office/drawing/2014/main" id="{65F2C70F-B36D-403F-93A4-1FEACBE8F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35" b="115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53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8"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9"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0"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1"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2"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3"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45" name="Rectangle 144">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Título 1">
            <a:extLst>
              <a:ext uri="{FF2B5EF4-FFF2-40B4-BE49-F238E27FC236}">
                <a16:creationId xmlns:a16="http://schemas.microsoft.com/office/drawing/2014/main" id="{9CDA38CC-8646-4F0B-8C0A-39C3ABAF8745}"/>
              </a:ext>
            </a:extLst>
          </p:cNvPr>
          <p:cNvSpPr>
            <a:spLocks noGrp="1"/>
          </p:cNvSpPr>
          <p:nvPr>
            <p:ph type="title"/>
          </p:nvPr>
        </p:nvSpPr>
        <p:spPr>
          <a:xfrm>
            <a:off x="-156636" y="-1367631"/>
            <a:ext cx="8574622" cy="2616199"/>
          </a:xfrm>
        </p:spPr>
        <p:txBody>
          <a:bodyPr vert="horz" lIns="91440" tIns="45720" rIns="91440" bIns="45720" rtlCol="0" anchor="b">
            <a:normAutofit/>
          </a:bodyPr>
          <a:lstStyle/>
          <a:p>
            <a:pPr algn="r"/>
            <a:r>
              <a:rPr lang="en-US" sz="6000" dirty="0" err="1">
                <a:ln w="0"/>
                <a:effectLst>
                  <a:outerShdw blurRad="38100" dist="19050" dir="2700000" algn="tl" rotWithShape="0">
                    <a:schemeClr val="dk1">
                      <a:alpha val="40000"/>
                    </a:schemeClr>
                  </a:outerShdw>
                </a:effectLst>
              </a:rPr>
              <a:t>Meteorología</a:t>
            </a:r>
            <a:endParaRPr lang="en-US" sz="6000" dirty="0">
              <a:ln w="0"/>
              <a:effectLst>
                <a:outerShdw blurRad="38100" dist="19050" dir="2700000" algn="tl" rotWithShape="0">
                  <a:schemeClr val="dk1">
                    <a:alpha val="40000"/>
                  </a:schemeClr>
                </a:outerShdw>
              </a:effectLst>
            </a:endParaRPr>
          </a:p>
        </p:txBody>
      </p:sp>
      <p:pic>
        <p:nvPicPr>
          <p:cNvPr id="3" name="Imagen 2" descr="Imagen que contiene naturaleza, esquiando&#10;&#10;Descripción generada automáticamente">
            <a:extLst>
              <a:ext uri="{FF2B5EF4-FFF2-40B4-BE49-F238E27FC236}">
                <a16:creationId xmlns:a16="http://schemas.microsoft.com/office/drawing/2014/main" id="{19F975CE-5269-44EB-B86D-F8B17E7C1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008"/>
            <a:ext cx="12192000" cy="4477478"/>
          </a:xfrm>
          <a:prstGeom prst="rect">
            <a:avLst/>
          </a:prstGeom>
        </p:spPr>
      </p:pic>
    </p:spTree>
    <p:extLst>
      <p:ext uri="{BB962C8B-B14F-4D97-AF65-F5344CB8AC3E}">
        <p14:creationId xmlns:p14="http://schemas.microsoft.com/office/powerpoint/2010/main" val="98670741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Imagen 3" descr="Imagen que contiene hombre&#10;&#10;Descripción generada automáticamente">
            <a:extLst>
              <a:ext uri="{FF2B5EF4-FFF2-40B4-BE49-F238E27FC236}">
                <a16:creationId xmlns:a16="http://schemas.microsoft.com/office/drawing/2014/main" id="{55BB5AA8-FC69-4C1F-B721-9EE60079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24799" cy="6858000"/>
          </a:xfrm>
          <a:prstGeom prst="rect">
            <a:avLst/>
          </a:prstGeom>
        </p:spPr>
      </p:pic>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4010585" y="-4763"/>
            <a:ext cx="3559274" cy="1161627"/>
          </a:xfrm>
        </p:spPr>
        <p:txBody>
          <a:bodyPr vert="horz" lIns="91440" tIns="45720" rIns="91440" bIns="45720" rtlCol="0" anchor="b">
            <a:normAutofit/>
          </a:bodyPr>
          <a:lstStyle/>
          <a:p>
            <a:pPr algn="r"/>
            <a:r>
              <a:rPr lang="en-US" sz="6000" dirty="0" err="1">
                <a:ln w="0"/>
                <a:solidFill>
                  <a:schemeClr val="bg1"/>
                </a:solidFill>
                <a:effectLst>
                  <a:outerShdw blurRad="38100" dist="19050" dir="2700000" algn="tl" rotWithShape="0">
                    <a:schemeClr val="dk1">
                      <a:alpha val="40000"/>
                    </a:schemeClr>
                  </a:outerShdw>
                </a:effectLst>
              </a:rPr>
              <a:t>Negocios</a:t>
            </a:r>
            <a:endParaRPr lang="en-US" sz="60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2508389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Salud personalizada: un cambio de paradigma » Salud Personalizada by Made  of Genes">
            <a:extLst>
              <a:ext uri="{FF2B5EF4-FFF2-40B4-BE49-F238E27FC236}">
                <a16:creationId xmlns:a16="http://schemas.microsoft.com/office/drawing/2014/main" id="{7443655D-AEBF-83F8-BC7E-13301D31F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715"/>
            <a:ext cx="12192000" cy="81988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3560663" y="0"/>
            <a:ext cx="3559274" cy="1161627"/>
          </a:xfrm>
        </p:spPr>
        <p:txBody>
          <a:bodyPr vert="horz" lIns="91440" tIns="45720" rIns="91440" bIns="45720" rtlCol="0" anchor="b">
            <a:normAutofit/>
          </a:bodyPr>
          <a:lstStyle/>
          <a:p>
            <a:pPr algn="r"/>
            <a:r>
              <a:rPr lang="en-US" sz="6000" dirty="0" err="1">
                <a:ln w="0"/>
                <a:solidFill>
                  <a:schemeClr val="bg1"/>
                </a:solidFill>
                <a:effectLst>
                  <a:outerShdw blurRad="38100" dist="19050" dir="2700000" algn="tl" rotWithShape="0">
                    <a:schemeClr val="dk1">
                      <a:alpha val="40000"/>
                    </a:schemeClr>
                  </a:outerShdw>
                </a:effectLst>
              </a:rPr>
              <a:t>Salud</a:t>
            </a:r>
            <a:endParaRPr lang="en-US" sz="60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869721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n-US" sz="2500" dirty="0" err="1">
                <a:solidFill>
                  <a:srgbClr val="FFFFFF"/>
                </a:solidFill>
              </a:rPr>
              <a:t>Número</a:t>
            </a:r>
            <a:r>
              <a:rPr lang="en-US" sz="2500" dirty="0">
                <a:solidFill>
                  <a:srgbClr val="FFFFFF"/>
                </a:solidFill>
              </a:rPr>
              <a:t> de </a:t>
            </a:r>
            <a:r>
              <a:rPr lang="en-US" sz="2500" dirty="0" err="1">
                <a:solidFill>
                  <a:srgbClr val="FFFFFF"/>
                </a:solidFill>
              </a:rPr>
              <a:t>consultas</a:t>
            </a:r>
            <a:r>
              <a:rPr lang="en-US" sz="2500" dirty="0">
                <a:solidFill>
                  <a:srgbClr val="FFFFFF"/>
                </a:solidFill>
              </a:rPr>
              <a:t> </a:t>
            </a:r>
            <a:r>
              <a:rPr lang="en-US" sz="2500" dirty="0" err="1">
                <a:solidFill>
                  <a:srgbClr val="FFFFFF"/>
                </a:solidFill>
              </a:rPr>
              <a:t>externas</a:t>
            </a:r>
            <a:r>
              <a:rPr lang="en-US" sz="2500" dirty="0">
                <a:solidFill>
                  <a:srgbClr val="FFFFFF"/>
                </a:solidFill>
              </a:rPr>
              <a:t> (</a:t>
            </a:r>
            <a:r>
              <a:rPr lang="en-US" sz="2500" dirty="0" err="1">
                <a:solidFill>
                  <a:srgbClr val="FFFFFF"/>
                </a:solidFill>
              </a:rPr>
              <a:t>mensuales</a:t>
            </a:r>
            <a:r>
              <a:rPr lang="en-US" sz="2500" dirty="0">
                <a:solidFill>
                  <a:srgbClr val="FFFFFF"/>
                </a:solidFill>
              </a:rPr>
              <a:t>) entre Abril 2001 – </a:t>
            </a:r>
            <a:r>
              <a:rPr lang="en-US" sz="2500" dirty="0" err="1">
                <a:solidFill>
                  <a:srgbClr val="FFFFFF"/>
                </a:solidFill>
              </a:rPr>
              <a:t>Septiembre</a:t>
            </a:r>
            <a:r>
              <a:rPr lang="en-US" sz="2500" dirty="0">
                <a:solidFill>
                  <a:srgbClr val="FFFFFF"/>
                </a:solidFill>
              </a:rPr>
              <a:t> 2005 </a:t>
            </a:r>
          </a:p>
        </p:txBody>
      </p:sp>
      <p:pic>
        <p:nvPicPr>
          <p:cNvPr id="4" name="Marcador de contenido 3">
            <a:extLst>
              <a:ext uri="{FF2B5EF4-FFF2-40B4-BE49-F238E27FC236}">
                <a16:creationId xmlns:a16="http://schemas.microsoft.com/office/drawing/2014/main" id="{9AE11F03-F95A-2A34-C38D-25A44388E6A8}"/>
              </a:ext>
            </a:extLst>
          </p:cNvPr>
          <p:cNvPicPr>
            <a:picLocks noChangeAspect="1"/>
          </p:cNvPicPr>
          <p:nvPr/>
        </p:nvPicPr>
        <p:blipFill rotWithShape="1">
          <a:blip r:embed="rId3"/>
          <a:srcRect l="49" r="4483" b="2"/>
          <a:stretch/>
        </p:blipFill>
        <p:spPr>
          <a:xfrm>
            <a:off x="171670" y="2231482"/>
            <a:ext cx="5924330" cy="3971482"/>
          </a:xfrm>
          <a:prstGeom prst="rect">
            <a:avLst/>
          </a:prstGeom>
        </p:spPr>
      </p:pic>
      <p:pic>
        <p:nvPicPr>
          <p:cNvPr id="5" name="Marcador de contenido 4">
            <a:extLst>
              <a:ext uri="{FF2B5EF4-FFF2-40B4-BE49-F238E27FC236}">
                <a16:creationId xmlns:a16="http://schemas.microsoft.com/office/drawing/2014/main" id="{D0C37D99-5389-9F59-3106-E44B205A178B}"/>
              </a:ext>
            </a:extLst>
          </p:cNvPr>
          <p:cNvPicPr>
            <a:picLocks noGrp="1" noChangeAspect="1"/>
          </p:cNvPicPr>
          <p:nvPr>
            <p:ph idx="1"/>
          </p:nvPr>
        </p:nvPicPr>
        <p:blipFill rotWithShape="1">
          <a:blip r:embed="rId4"/>
          <a:srcRect t="3257" r="-2" b="7655"/>
          <a:stretch/>
        </p:blipFill>
        <p:spPr>
          <a:xfrm>
            <a:off x="6345165" y="2496856"/>
            <a:ext cx="5528419" cy="3706107"/>
          </a:xfrm>
          <a:prstGeom prst="rect">
            <a:avLst/>
          </a:prstGeom>
        </p:spPr>
      </p:pic>
    </p:spTree>
    <p:extLst>
      <p:ext uri="{BB962C8B-B14F-4D97-AF65-F5344CB8AC3E}">
        <p14:creationId xmlns:p14="http://schemas.microsoft.com/office/powerpoint/2010/main" val="113548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n-US" sz="2500" dirty="0" err="1">
                <a:solidFill>
                  <a:srgbClr val="FFFFFF"/>
                </a:solidFill>
              </a:rPr>
              <a:t>Datos</a:t>
            </a:r>
            <a:r>
              <a:rPr lang="en-US" sz="2500" dirty="0">
                <a:solidFill>
                  <a:srgbClr val="FFFFFF"/>
                </a:solidFill>
              </a:rPr>
              <a:t> de </a:t>
            </a:r>
            <a:r>
              <a:rPr lang="en-US" sz="2500" dirty="0" err="1">
                <a:solidFill>
                  <a:srgbClr val="FFFFFF"/>
                </a:solidFill>
              </a:rPr>
              <a:t>mortalidad</a:t>
            </a:r>
            <a:r>
              <a:rPr lang="en-US" sz="2500" dirty="0">
                <a:solidFill>
                  <a:srgbClr val="FFFFFF"/>
                </a:solidFill>
              </a:rPr>
              <a:t> de </a:t>
            </a:r>
            <a:r>
              <a:rPr lang="en-US" sz="2500" dirty="0" err="1">
                <a:solidFill>
                  <a:srgbClr val="FFFFFF"/>
                </a:solidFill>
              </a:rPr>
              <a:t>cáncer</a:t>
            </a:r>
            <a:r>
              <a:rPr lang="en-US" sz="2500" dirty="0">
                <a:solidFill>
                  <a:srgbClr val="FFFFFF"/>
                </a:solidFill>
              </a:rPr>
              <a:t> </a:t>
            </a:r>
            <a:r>
              <a:rPr lang="en-US" sz="2500" dirty="0" err="1">
                <a:solidFill>
                  <a:srgbClr val="FFFFFF"/>
                </a:solidFill>
              </a:rPr>
              <a:t>en</a:t>
            </a:r>
            <a:r>
              <a:rPr lang="en-US" sz="2500" dirty="0">
                <a:solidFill>
                  <a:srgbClr val="FFFFFF"/>
                </a:solidFill>
              </a:rPr>
              <a:t> </a:t>
            </a:r>
            <a:r>
              <a:rPr lang="en-US" sz="2500" dirty="0" err="1">
                <a:solidFill>
                  <a:srgbClr val="FFFFFF"/>
                </a:solidFill>
              </a:rPr>
              <a:t>España</a:t>
            </a:r>
            <a:r>
              <a:rPr lang="en-US" sz="2500" dirty="0">
                <a:solidFill>
                  <a:srgbClr val="FFFFFF"/>
                </a:solidFill>
              </a:rPr>
              <a:t> </a:t>
            </a:r>
            <a:r>
              <a:rPr lang="en-US" sz="2500" dirty="0" err="1">
                <a:solidFill>
                  <a:srgbClr val="FFFFFF"/>
                </a:solidFill>
              </a:rPr>
              <a:t>durante</a:t>
            </a:r>
            <a:r>
              <a:rPr lang="en-US" sz="2500" dirty="0">
                <a:solidFill>
                  <a:srgbClr val="FFFFFF"/>
                </a:solidFill>
              </a:rPr>
              <a:t> </a:t>
            </a:r>
            <a:r>
              <a:rPr lang="en-US" sz="2500" dirty="0" err="1">
                <a:solidFill>
                  <a:srgbClr val="FFFFFF"/>
                </a:solidFill>
              </a:rPr>
              <a:t>el</a:t>
            </a:r>
            <a:r>
              <a:rPr lang="en-US" sz="2500" dirty="0">
                <a:solidFill>
                  <a:srgbClr val="FFFFFF"/>
                </a:solidFill>
              </a:rPr>
              <a:t> </a:t>
            </a:r>
            <a:r>
              <a:rPr lang="en-US" sz="2500" dirty="0" err="1">
                <a:solidFill>
                  <a:srgbClr val="FFFFFF"/>
                </a:solidFill>
              </a:rPr>
              <a:t>año</a:t>
            </a:r>
            <a:r>
              <a:rPr lang="en-US" sz="2500" dirty="0">
                <a:solidFill>
                  <a:srgbClr val="FFFFFF"/>
                </a:solidFill>
              </a:rPr>
              <a:t> 2000</a:t>
            </a:r>
          </a:p>
        </p:txBody>
      </p:sp>
      <p:pic>
        <p:nvPicPr>
          <p:cNvPr id="8" name="Marcador de contenido 7">
            <a:extLst>
              <a:ext uri="{FF2B5EF4-FFF2-40B4-BE49-F238E27FC236}">
                <a16:creationId xmlns:a16="http://schemas.microsoft.com/office/drawing/2014/main" id="{F6A484C3-4DFE-0117-37F4-730DA4DFB4C2}"/>
              </a:ext>
            </a:extLst>
          </p:cNvPr>
          <p:cNvPicPr>
            <a:picLocks noGrp="1" noChangeAspect="1"/>
          </p:cNvPicPr>
          <p:nvPr>
            <p:ph idx="1"/>
          </p:nvPr>
        </p:nvPicPr>
        <p:blipFill>
          <a:blip r:embed="rId3"/>
          <a:stretch>
            <a:fillRect/>
          </a:stretch>
        </p:blipFill>
        <p:spPr>
          <a:xfrm>
            <a:off x="2914644" y="1825625"/>
            <a:ext cx="6362711" cy="4351338"/>
          </a:xfrm>
          <a:prstGeom prst="rect">
            <a:avLst/>
          </a:prstGeom>
        </p:spPr>
      </p:pic>
    </p:spTree>
    <p:extLst>
      <p:ext uri="{BB962C8B-B14F-4D97-AF65-F5344CB8AC3E}">
        <p14:creationId xmlns:p14="http://schemas.microsoft.com/office/powerpoint/2010/main" val="2744611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s-ES" sz="2500" dirty="0">
                <a:solidFill>
                  <a:srgbClr val="FFFFFF"/>
                </a:solidFill>
              </a:rPr>
              <a:t>Datos sobre la incidencia de 7 tipos diferentes de cánceres para varios países</a:t>
            </a:r>
            <a:endParaRPr lang="en-US" sz="2500" dirty="0">
              <a:solidFill>
                <a:srgbClr val="FFFFFF"/>
              </a:solidFill>
            </a:endParaRPr>
          </a:p>
        </p:txBody>
      </p:sp>
      <p:pic>
        <p:nvPicPr>
          <p:cNvPr id="5" name="Marcador de contenido 4">
            <a:extLst>
              <a:ext uri="{FF2B5EF4-FFF2-40B4-BE49-F238E27FC236}">
                <a16:creationId xmlns:a16="http://schemas.microsoft.com/office/drawing/2014/main" id="{F9EBBB48-92F8-1A08-50CF-071F4686C313}"/>
              </a:ext>
            </a:extLst>
          </p:cNvPr>
          <p:cNvPicPr>
            <a:picLocks noGrp="1" noChangeAspect="1"/>
          </p:cNvPicPr>
          <p:nvPr>
            <p:ph idx="1"/>
          </p:nvPr>
        </p:nvPicPr>
        <p:blipFill>
          <a:blip r:embed="rId3"/>
          <a:stretch>
            <a:fillRect/>
          </a:stretch>
        </p:blipFill>
        <p:spPr>
          <a:xfrm>
            <a:off x="6096000" y="1928621"/>
            <a:ext cx="5411593" cy="4351338"/>
          </a:xfrm>
          <a:prstGeom prst="rect">
            <a:avLst/>
          </a:prstGeom>
        </p:spPr>
      </p:pic>
      <p:pic>
        <p:nvPicPr>
          <p:cNvPr id="6" name="Imagen 5">
            <a:extLst>
              <a:ext uri="{FF2B5EF4-FFF2-40B4-BE49-F238E27FC236}">
                <a16:creationId xmlns:a16="http://schemas.microsoft.com/office/drawing/2014/main" id="{8F650FB7-9AFC-A0B9-2FC7-C0AF891138AF}"/>
              </a:ext>
            </a:extLst>
          </p:cNvPr>
          <p:cNvPicPr>
            <a:picLocks noChangeAspect="1"/>
          </p:cNvPicPr>
          <p:nvPr/>
        </p:nvPicPr>
        <p:blipFill>
          <a:blip r:embed="rId4"/>
          <a:stretch>
            <a:fillRect/>
          </a:stretch>
        </p:blipFill>
        <p:spPr>
          <a:xfrm>
            <a:off x="677884" y="1781147"/>
            <a:ext cx="4733709" cy="4929379"/>
          </a:xfrm>
          <a:prstGeom prst="rect">
            <a:avLst/>
          </a:prstGeom>
        </p:spPr>
      </p:pic>
    </p:spTree>
    <p:extLst>
      <p:ext uri="{BB962C8B-B14F-4D97-AF65-F5344CB8AC3E}">
        <p14:creationId xmlns:p14="http://schemas.microsoft.com/office/powerpoint/2010/main" val="1255720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456392" y="438968"/>
            <a:ext cx="10776538" cy="997420"/>
          </a:xfrm>
        </p:spPr>
        <p:txBody>
          <a:bodyPr vert="horz" lIns="91440" tIns="45720" rIns="91440" bIns="45720" rtlCol="0" anchor="ctr">
            <a:normAutofit fontScale="90000"/>
          </a:bodyPr>
          <a:lstStyle/>
          <a:p>
            <a:r>
              <a:rPr lang="es-ES" sz="2500" dirty="0">
                <a:solidFill>
                  <a:srgbClr val="FFFFFF"/>
                </a:solidFill>
              </a:rPr>
              <a:t>Datos de Rumanía 2008-2018 sobre la incidencia de las 10 enfermedades más mortales (WHO), por ejemplo, cardiopatías isquémicas, Alzheimer, cáncer de pulmón, diabetes mellitus, tuberculosis, etc.</a:t>
            </a:r>
            <a:br>
              <a:rPr lang="es-ES" sz="2500" dirty="0">
                <a:solidFill>
                  <a:srgbClr val="FFFFFF"/>
                </a:solidFill>
              </a:rPr>
            </a:br>
            <a:endParaRPr lang="en-US" sz="2500" dirty="0">
              <a:solidFill>
                <a:srgbClr val="FFFFFF"/>
              </a:solidFill>
            </a:endParaRPr>
          </a:p>
        </p:txBody>
      </p:sp>
      <p:pic>
        <p:nvPicPr>
          <p:cNvPr id="3" name="Imagen 2">
            <a:extLst>
              <a:ext uri="{FF2B5EF4-FFF2-40B4-BE49-F238E27FC236}">
                <a16:creationId xmlns:a16="http://schemas.microsoft.com/office/drawing/2014/main" id="{92B7FF88-FEDD-D4CD-DAB6-2965EFFCE306}"/>
              </a:ext>
            </a:extLst>
          </p:cNvPr>
          <p:cNvPicPr>
            <a:picLocks noChangeAspect="1"/>
          </p:cNvPicPr>
          <p:nvPr/>
        </p:nvPicPr>
        <p:blipFill>
          <a:blip r:embed="rId3"/>
          <a:stretch>
            <a:fillRect/>
          </a:stretch>
        </p:blipFill>
        <p:spPr>
          <a:xfrm>
            <a:off x="456392" y="2896952"/>
            <a:ext cx="4848359" cy="2879799"/>
          </a:xfrm>
          <a:prstGeom prst="rect">
            <a:avLst/>
          </a:prstGeom>
        </p:spPr>
      </p:pic>
      <p:pic>
        <p:nvPicPr>
          <p:cNvPr id="8" name="Marcador de contenido 7">
            <a:extLst>
              <a:ext uri="{FF2B5EF4-FFF2-40B4-BE49-F238E27FC236}">
                <a16:creationId xmlns:a16="http://schemas.microsoft.com/office/drawing/2014/main" id="{46B4F83E-1B78-9D50-A593-1FF27FEC555F}"/>
              </a:ext>
            </a:extLst>
          </p:cNvPr>
          <p:cNvPicPr>
            <a:picLocks noGrp="1" noChangeAspect="1"/>
          </p:cNvPicPr>
          <p:nvPr>
            <p:ph idx="1"/>
          </p:nvPr>
        </p:nvPicPr>
        <p:blipFill>
          <a:blip r:embed="rId4"/>
          <a:stretch>
            <a:fillRect/>
          </a:stretch>
        </p:blipFill>
        <p:spPr>
          <a:xfrm>
            <a:off x="5761142" y="2293748"/>
            <a:ext cx="6196378" cy="4099143"/>
          </a:xfrm>
          <a:prstGeom prst="rect">
            <a:avLst/>
          </a:prstGeom>
        </p:spPr>
      </p:pic>
    </p:spTree>
    <p:extLst>
      <p:ext uri="{BB962C8B-B14F-4D97-AF65-F5344CB8AC3E}">
        <p14:creationId xmlns:p14="http://schemas.microsoft.com/office/powerpoint/2010/main" val="3479357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1760705" y="303622"/>
            <a:ext cx="9742318" cy="1752599"/>
          </a:xfrm>
        </p:spPr>
        <p:txBody>
          <a:bodyPr>
            <a:normAutofit/>
          </a:bodyPr>
          <a:lstStyle/>
          <a:p>
            <a:r>
              <a:rPr lang="es-ES" dirty="0"/>
              <a:t>Características principales</a:t>
            </a:r>
          </a:p>
        </p:txBody>
      </p:sp>
      <p:graphicFrame>
        <p:nvGraphicFramePr>
          <p:cNvPr id="5" name="Marcador de contenido 2">
            <a:extLst>
              <a:ext uri="{FF2B5EF4-FFF2-40B4-BE49-F238E27FC236}">
                <a16:creationId xmlns:a16="http://schemas.microsoft.com/office/drawing/2014/main" id="{8C6A6125-F979-4DDD-8865-DFD0E3373084}"/>
              </a:ext>
            </a:extLst>
          </p:cNvPr>
          <p:cNvGraphicFramePr>
            <a:graphicFrameLocks noGrp="1"/>
          </p:cNvGraphicFramePr>
          <p:nvPr>
            <p:ph idx="1"/>
            <p:extLst>
              <p:ext uri="{D42A27DB-BD31-4B8C-83A1-F6EECF244321}">
                <p14:modId xmlns:p14="http://schemas.microsoft.com/office/powerpoint/2010/main" val="41501646"/>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55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51213C6F-8B85-4BBB-854C-0AC45D895283}"/>
                                            </p:graphicEl>
                                          </p:spTgt>
                                        </p:tgtEl>
                                        <p:attrNameLst>
                                          <p:attrName>style.visibility</p:attrName>
                                        </p:attrNameLst>
                                      </p:cBhvr>
                                      <p:to>
                                        <p:strVal val="visible"/>
                                      </p:to>
                                    </p:set>
                                    <p:animEffect transition="in" filter="fade">
                                      <p:cBhvr>
                                        <p:cTn id="12" dur="500"/>
                                        <p:tgtEl>
                                          <p:spTgt spid="5">
                                            <p:graphicEl>
                                              <a:dgm id="{51213C6F-8B85-4BBB-854C-0AC45D8952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706FA25B-EC1B-4DB5-92D2-9D86EA952670}"/>
                                            </p:graphicEl>
                                          </p:spTgt>
                                        </p:tgtEl>
                                        <p:attrNameLst>
                                          <p:attrName>style.visibility</p:attrName>
                                        </p:attrNameLst>
                                      </p:cBhvr>
                                      <p:to>
                                        <p:strVal val="visible"/>
                                      </p:to>
                                    </p:set>
                                    <p:animEffect transition="in" filter="fade">
                                      <p:cBhvr>
                                        <p:cTn id="15" dur="500"/>
                                        <p:tgtEl>
                                          <p:spTgt spid="5">
                                            <p:graphicEl>
                                              <a:dgm id="{706FA25B-EC1B-4DB5-92D2-9D86EA95267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7E433489-EC01-4DC4-A10E-A1D9FC38661F}"/>
                                            </p:graphicEl>
                                          </p:spTgt>
                                        </p:tgtEl>
                                        <p:attrNameLst>
                                          <p:attrName>style.visibility</p:attrName>
                                        </p:attrNameLst>
                                      </p:cBhvr>
                                      <p:to>
                                        <p:strVal val="visible"/>
                                      </p:to>
                                    </p:set>
                                    <p:animEffect transition="in" filter="fade">
                                      <p:cBhvr>
                                        <p:cTn id="18" dur="500"/>
                                        <p:tgtEl>
                                          <p:spTgt spid="5">
                                            <p:graphicEl>
                                              <a:dgm id="{7E433489-EC01-4DC4-A10E-A1D9FC38661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BFB21AEE-A9E9-4C48-84AB-558C676D41CD}"/>
                                            </p:graphicEl>
                                          </p:spTgt>
                                        </p:tgtEl>
                                        <p:attrNameLst>
                                          <p:attrName>style.visibility</p:attrName>
                                        </p:attrNameLst>
                                      </p:cBhvr>
                                      <p:to>
                                        <p:strVal val="visible"/>
                                      </p:to>
                                    </p:set>
                                    <p:animEffect transition="in" filter="fade">
                                      <p:cBhvr>
                                        <p:cTn id="23" dur="500"/>
                                        <p:tgtEl>
                                          <p:spTgt spid="5">
                                            <p:graphicEl>
                                              <a:dgm id="{BFB21AEE-A9E9-4C48-84AB-558C676D41C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1D0295C-DAA0-4DF0-B72E-D7514774E8AD}"/>
                                            </p:graphicEl>
                                          </p:spTgt>
                                        </p:tgtEl>
                                        <p:attrNameLst>
                                          <p:attrName>style.visibility</p:attrName>
                                        </p:attrNameLst>
                                      </p:cBhvr>
                                      <p:to>
                                        <p:strVal val="visible"/>
                                      </p:to>
                                    </p:set>
                                    <p:animEffect transition="in" filter="fade">
                                      <p:cBhvr>
                                        <p:cTn id="26" dur="500"/>
                                        <p:tgtEl>
                                          <p:spTgt spid="5">
                                            <p:graphicEl>
                                              <a:dgm id="{51D0295C-DAA0-4DF0-B72E-D7514774E8AD}"/>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C90867BE-6380-4B90-98FE-D74C96258A74}"/>
                                            </p:graphicEl>
                                          </p:spTgt>
                                        </p:tgtEl>
                                        <p:attrNameLst>
                                          <p:attrName>style.visibility</p:attrName>
                                        </p:attrNameLst>
                                      </p:cBhvr>
                                      <p:to>
                                        <p:strVal val="visible"/>
                                      </p:to>
                                    </p:set>
                                    <p:animEffect transition="in" filter="fade">
                                      <p:cBhvr>
                                        <p:cTn id="29" dur="500"/>
                                        <p:tgtEl>
                                          <p:spTgt spid="5">
                                            <p:graphicEl>
                                              <a:dgm id="{C90867BE-6380-4B90-98FE-D74C96258A74}"/>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81542018-AD2D-4DE8-8278-CD939FCF55A9}"/>
                                            </p:graphicEl>
                                          </p:spTgt>
                                        </p:tgtEl>
                                        <p:attrNameLst>
                                          <p:attrName>style.visibility</p:attrName>
                                        </p:attrNameLst>
                                      </p:cBhvr>
                                      <p:to>
                                        <p:strVal val="visible"/>
                                      </p:to>
                                    </p:set>
                                    <p:animEffect transition="in" filter="fade">
                                      <p:cBhvr>
                                        <p:cTn id="34" dur="500"/>
                                        <p:tgtEl>
                                          <p:spTgt spid="5">
                                            <p:graphicEl>
                                              <a:dgm id="{81542018-AD2D-4DE8-8278-CD939FCF55A9}"/>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B1D9A2C2-424D-4348-B410-F50F85921214}"/>
                                            </p:graphicEl>
                                          </p:spTgt>
                                        </p:tgtEl>
                                        <p:attrNameLst>
                                          <p:attrName>style.visibility</p:attrName>
                                        </p:attrNameLst>
                                      </p:cBhvr>
                                      <p:to>
                                        <p:strVal val="visible"/>
                                      </p:to>
                                    </p:set>
                                    <p:animEffect transition="in" filter="fade">
                                      <p:cBhvr>
                                        <p:cTn id="37" dur="500"/>
                                        <p:tgtEl>
                                          <p:spTgt spid="5">
                                            <p:graphicEl>
                                              <a:dgm id="{B1D9A2C2-424D-4348-B410-F50F8592121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4F60E14-D47B-4F5F-9E01-BD53CB7AAB72}"/>
                                            </p:graphicEl>
                                          </p:spTgt>
                                        </p:tgtEl>
                                        <p:attrNameLst>
                                          <p:attrName>style.visibility</p:attrName>
                                        </p:attrNameLst>
                                      </p:cBhvr>
                                      <p:to>
                                        <p:strVal val="visible"/>
                                      </p:to>
                                    </p:set>
                                    <p:animEffect transition="in" filter="fade">
                                      <p:cBhvr>
                                        <p:cTn id="40" dur="500"/>
                                        <p:tgtEl>
                                          <p:spTgt spid="5">
                                            <p:graphicEl>
                                              <a:dgm id="{F4F60E14-D47B-4F5F-9E01-BD53CB7AAB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50E84EE-54D1-6D26-7698-667245C34EEB}"/>
              </a:ext>
            </a:extLst>
          </p:cNvPr>
          <p:cNvSpPr>
            <a:spLocks noGrp="1"/>
          </p:cNvSpPr>
          <p:nvPr>
            <p:ph type="title"/>
          </p:nvPr>
        </p:nvSpPr>
        <p:spPr>
          <a:xfrm>
            <a:off x="1588452" y="648931"/>
            <a:ext cx="2812385" cy="1752599"/>
          </a:xfrm>
        </p:spPr>
        <p:txBody>
          <a:bodyPr>
            <a:normAutofit/>
          </a:bodyPr>
          <a:lstStyle/>
          <a:p>
            <a:r>
              <a:rPr lang="en-US" sz="3200" dirty="0" err="1"/>
              <a:t>Materiales</a:t>
            </a:r>
            <a:endParaRPr lang="en-US" sz="3200" dirty="0"/>
          </a:p>
        </p:txBody>
      </p:sp>
      <p:sp>
        <p:nvSpPr>
          <p:cNvPr id="8" name="Content Placeholder 7">
            <a:extLst>
              <a:ext uri="{FF2B5EF4-FFF2-40B4-BE49-F238E27FC236}">
                <a16:creationId xmlns:a16="http://schemas.microsoft.com/office/drawing/2014/main" id="{3AF5832D-0E36-C386-C832-D1383DF124FA}"/>
              </a:ext>
            </a:extLst>
          </p:cNvPr>
          <p:cNvSpPr>
            <a:spLocks noGrp="1"/>
          </p:cNvSpPr>
          <p:nvPr>
            <p:ph idx="1"/>
          </p:nvPr>
        </p:nvSpPr>
        <p:spPr>
          <a:xfrm>
            <a:off x="1488737" y="2401530"/>
            <a:ext cx="3077473" cy="3124201"/>
          </a:xfrm>
        </p:spPr>
        <p:txBody>
          <a:bodyPr>
            <a:normAutofit/>
          </a:bodyPr>
          <a:lstStyle/>
          <a:p>
            <a:r>
              <a:rPr lang="en-US" sz="1800" dirty="0"/>
              <a:t>Mi web </a:t>
            </a:r>
            <a:r>
              <a:rPr lang="en-US" sz="1800" dirty="0" err="1"/>
              <a:t>Aprende</a:t>
            </a:r>
            <a:r>
              <a:rPr lang="en-US" sz="1800" dirty="0"/>
              <a:t> con Eli:</a:t>
            </a:r>
          </a:p>
          <a:p>
            <a:pPr marL="0" indent="0">
              <a:buNone/>
            </a:pPr>
            <a:r>
              <a:rPr lang="en-US" sz="1800" dirty="0">
                <a:hlinkClick r:id="rId4"/>
              </a:rPr>
              <a:t>www.aprendeconeli.com</a:t>
            </a:r>
            <a:endParaRPr lang="en-US" sz="1800" dirty="0"/>
          </a:p>
          <a:p>
            <a:endParaRPr lang="en-US" sz="1800" dirty="0"/>
          </a:p>
          <a:p>
            <a:r>
              <a:rPr lang="en-US" sz="1800" dirty="0" err="1"/>
              <a:t>Libros</a:t>
            </a:r>
            <a:r>
              <a:rPr lang="en-US" sz="1800" dirty="0"/>
              <a:t> de Regalo</a:t>
            </a:r>
          </a:p>
          <a:p>
            <a:r>
              <a:rPr lang="en-US" sz="1800" dirty="0"/>
              <a:t>Blog </a:t>
            </a:r>
          </a:p>
          <a:p>
            <a:r>
              <a:rPr lang="en-US" sz="1800" dirty="0" err="1"/>
              <a:t>Youtube</a:t>
            </a:r>
            <a:endParaRPr lang="en-US" sz="1800" dirty="0"/>
          </a:p>
          <a:p>
            <a:r>
              <a:rPr lang="en-US" sz="1800" dirty="0"/>
              <a:t>Twitter </a:t>
            </a:r>
            <a:r>
              <a:rPr lang="en-US" sz="1800" dirty="0">
                <a:solidFill>
                  <a:srgbClr val="0070C0"/>
                </a:solidFill>
              </a:rPr>
              <a:t>@</a:t>
            </a:r>
            <a:r>
              <a:rPr lang="en-US" sz="1800" dirty="0" err="1">
                <a:solidFill>
                  <a:srgbClr val="0070C0"/>
                </a:solidFill>
              </a:rPr>
              <a:t>elisacabana</a:t>
            </a:r>
            <a:endParaRPr lang="en-US" sz="1800" dirty="0">
              <a:solidFill>
                <a:srgbClr val="0070C0"/>
              </a:solidFill>
            </a:endParaRPr>
          </a:p>
        </p:txBody>
      </p:sp>
      <p:sp>
        <p:nvSpPr>
          <p:cNvPr id="19"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Interfaz de usuario gráfica, Texto&#10;&#10;Descripción generada automáticamente con confianza media">
            <a:extLst>
              <a:ext uri="{FF2B5EF4-FFF2-40B4-BE49-F238E27FC236}">
                <a16:creationId xmlns:a16="http://schemas.microsoft.com/office/drawing/2014/main" id="{DFE0FEA9-B92B-3E6D-DED2-974DA1010203}"/>
              </a:ext>
            </a:extLst>
          </p:cNvPr>
          <p:cNvPicPr>
            <a:picLocks noChangeAspect="1"/>
          </p:cNvPicPr>
          <p:nvPr/>
        </p:nvPicPr>
        <p:blipFill>
          <a:blip r:embed="rId5"/>
          <a:stretch>
            <a:fillRect/>
          </a:stretch>
        </p:blipFill>
        <p:spPr>
          <a:xfrm>
            <a:off x="4941202" y="1983070"/>
            <a:ext cx="6237359" cy="2604098"/>
          </a:xfrm>
          <a:prstGeom prst="rect">
            <a:avLst/>
          </a:prstGeom>
        </p:spPr>
      </p:pic>
    </p:spTree>
    <p:extLst>
      <p:ext uri="{BB962C8B-B14F-4D97-AF65-F5344CB8AC3E}">
        <p14:creationId xmlns:p14="http://schemas.microsoft.com/office/powerpoint/2010/main" val="3799036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perts Say Math Skills Aren't Genetic, They're Hard Work - YouTube">
            <a:extLst>
              <a:ext uri="{FF2B5EF4-FFF2-40B4-BE49-F238E27FC236}">
                <a16:creationId xmlns:a16="http://schemas.microsoft.com/office/drawing/2014/main" id="{F4872F8E-DC5E-4A0B-A61A-D35B7C512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1" t="9091"/>
          <a:stretch/>
        </p:blipFill>
        <p:spPr bwMode="auto">
          <a:xfrm>
            <a:off x="0" y="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1392865" y="531627"/>
            <a:ext cx="5454502" cy="673611"/>
          </a:xfrm>
          <a:ln/>
        </p:spPr>
        <p:style>
          <a:lnRef idx="0">
            <a:schemeClr val="accent6"/>
          </a:lnRef>
          <a:fillRef idx="3">
            <a:schemeClr val="accent6"/>
          </a:fillRef>
          <a:effectRef idx="3">
            <a:schemeClr val="accent6"/>
          </a:effectRef>
          <a:fontRef idx="minor">
            <a:schemeClr val="lt1"/>
          </a:fontRef>
        </p:style>
        <p:txBody>
          <a:bodyPr>
            <a:normAutofit fontScale="90000"/>
          </a:bodyPr>
          <a:lstStyle/>
          <a:p>
            <a:pPr algn="ctr"/>
            <a:r>
              <a:rPr lang="es-ES" sz="4000" dirty="0">
                <a:ln w="0"/>
                <a:solidFill>
                  <a:schemeClr val="tx1"/>
                </a:solidFill>
                <a:effectLst>
                  <a:outerShdw blurRad="38100" dist="19050" dir="2700000" algn="tl" rotWithShape="0">
                    <a:schemeClr val="dk1">
                      <a:alpha val="40000"/>
                    </a:schemeClr>
                  </a:outerShdw>
                </a:effectLst>
              </a:rPr>
              <a:t>Notación</a:t>
            </a:r>
          </a:p>
        </p:txBody>
      </p:sp>
    </p:spTree>
    <p:extLst>
      <p:ext uri="{BB962C8B-B14F-4D97-AF65-F5344CB8AC3E}">
        <p14:creationId xmlns:p14="http://schemas.microsoft.com/office/powerpoint/2010/main" val="84155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8" name="Elipse 7">
            <a:extLst>
              <a:ext uri="{FF2B5EF4-FFF2-40B4-BE49-F238E27FC236}">
                <a16:creationId xmlns:a16="http://schemas.microsoft.com/office/drawing/2014/main" id="{2AF469A1-EF2C-4753-BE9D-9517231F1050}"/>
              </a:ext>
            </a:extLst>
          </p:cNvPr>
          <p:cNvSpPr/>
          <p:nvPr/>
        </p:nvSpPr>
        <p:spPr>
          <a:xfrm>
            <a:off x="3884277" y="2804723"/>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X</a:t>
            </a:r>
            <a:endParaRPr lang="es-ES" dirty="0"/>
          </a:p>
        </p:txBody>
      </p:sp>
      <p:sp>
        <p:nvSpPr>
          <p:cNvPr id="25" name="Elipse 24">
            <a:extLst>
              <a:ext uri="{FF2B5EF4-FFF2-40B4-BE49-F238E27FC236}">
                <a16:creationId xmlns:a16="http://schemas.microsoft.com/office/drawing/2014/main" id="{3F2ABEB0-0E9F-40CC-8605-63B2DD3A9874}"/>
              </a:ext>
            </a:extLst>
          </p:cNvPr>
          <p:cNvSpPr/>
          <p:nvPr/>
        </p:nvSpPr>
        <p:spPr>
          <a:xfrm>
            <a:off x="5558672" y="2804723"/>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Y</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4421604" y="1845201"/>
            <a:ext cx="1750800" cy="584775"/>
          </a:xfrm>
          <a:prstGeom prst="rect">
            <a:avLst/>
          </a:prstGeom>
          <a:noFill/>
        </p:spPr>
        <p:txBody>
          <a:bodyPr wrap="none" rtlCol="0">
            <a:spAutoFit/>
          </a:bodyPr>
          <a:lstStyle/>
          <a:p>
            <a:r>
              <a:rPr lang="es-ES" sz="3200" dirty="0"/>
              <a:t>Variables</a:t>
            </a:r>
          </a:p>
        </p:txBody>
      </p:sp>
      <p:pic>
        <p:nvPicPr>
          <p:cNvPr id="2050" name="Picture 2" descr="3 Different Ways for Newcomers to Buy S&amp;P 500 Stocks | InvestorPlace">
            <a:extLst>
              <a:ext uri="{FF2B5EF4-FFF2-40B4-BE49-F238E27FC236}">
                <a16:creationId xmlns:a16="http://schemas.microsoft.com/office/drawing/2014/main" id="{EFCFDC22-C0BA-4B13-B732-26206CDE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635" y="4147794"/>
            <a:ext cx="4045278" cy="2275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CuadroTexto 25">
            <a:extLst>
              <a:ext uri="{FF2B5EF4-FFF2-40B4-BE49-F238E27FC236}">
                <a16:creationId xmlns:a16="http://schemas.microsoft.com/office/drawing/2014/main" id="{D82B2B4F-B15B-4C10-9FA2-E379F5111DC2}"/>
              </a:ext>
            </a:extLst>
          </p:cNvPr>
          <p:cNvSpPr txBox="1"/>
          <p:nvPr/>
        </p:nvSpPr>
        <p:spPr>
          <a:xfrm>
            <a:off x="8853774" y="3337337"/>
            <a:ext cx="1585690" cy="584775"/>
          </a:xfrm>
          <a:prstGeom prst="rect">
            <a:avLst/>
          </a:prstGeom>
          <a:noFill/>
        </p:spPr>
        <p:txBody>
          <a:bodyPr wrap="none" rtlCol="0">
            <a:spAutoFit/>
          </a:bodyPr>
          <a:lstStyle/>
          <a:p>
            <a:r>
              <a:rPr lang="es-ES" sz="3200" dirty="0"/>
              <a:t>Ejemplo</a:t>
            </a:r>
          </a:p>
        </p:txBody>
      </p:sp>
    </p:spTree>
    <p:extLst>
      <p:ext uri="{BB962C8B-B14F-4D97-AF65-F5344CB8AC3E}">
        <p14:creationId xmlns:p14="http://schemas.microsoft.com/office/powerpoint/2010/main" val="383567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25" grpId="0" animBg="1"/>
      <p:bldP spid="9"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25" name="Elipse 24">
            <a:extLst>
              <a:ext uri="{FF2B5EF4-FFF2-40B4-BE49-F238E27FC236}">
                <a16:creationId xmlns:a16="http://schemas.microsoft.com/office/drawing/2014/main" id="{3F2ABEB0-0E9F-40CC-8605-63B2DD3A9874}"/>
              </a:ext>
            </a:extLst>
          </p:cNvPr>
          <p:cNvSpPr/>
          <p:nvPr/>
        </p:nvSpPr>
        <p:spPr>
          <a:xfrm>
            <a:off x="4427455" y="299325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3224400" y="1994266"/>
            <a:ext cx="6116996" cy="584775"/>
          </a:xfrm>
          <a:prstGeom prst="rect">
            <a:avLst/>
          </a:prstGeom>
          <a:noFill/>
        </p:spPr>
        <p:txBody>
          <a:bodyPr wrap="none" rtlCol="0">
            <a:spAutoFit/>
          </a:bodyPr>
          <a:lstStyle/>
          <a:p>
            <a:r>
              <a:rPr lang="es-ES" sz="3200" dirty="0"/>
              <a:t>Todo el período de tiempo cubierto</a:t>
            </a:r>
          </a:p>
        </p:txBody>
      </p:sp>
      <p:sp>
        <p:nvSpPr>
          <p:cNvPr id="26" name="CuadroTexto 25">
            <a:extLst>
              <a:ext uri="{FF2B5EF4-FFF2-40B4-BE49-F238E27FC236}">
                <a16:creationId xmlns:a16="http://schemas.microsoft.com/office/drawing/2014/main" id="{D82B2B4F-B15B-4C10-9FA2-E379F5111DC2}"/>
              </a:ext>
            </a:extLst>
          </p:cNvPr>
          <p:cNvSpPr txBox="1"/>
          <p:nvPr/>
        </p:nvSpPr>
        <p:spPr>
          <a:xfrm>
            <a:off x="8029283" y="3480783"/>
            <a:ext cx="1585690" cy="584775"/>
          </a:xfrm>
          <a:prstGeom prst="rect">
            <a:avLst/>
          </a:prstGeom>
          <a:noFill/>
        </p:spPr>
        <p:txBody>
          <a:bodyPr wrap="none" rtlCol="0">
            <a:spAutoFit/>
          </a:bodyPr>
          <a:lstStyle/>
          <a:p>
            <a:r>
              <a:rPr lang="es-ES" sz="3200" dirty="0"/>
              <a:t>Ejemplo</a:t>
            </a:r>
          </a:p>
        </p:txBody>
      </p:sp>
      <p:pic>
        <p:nvPicPr>
          <p:cNvPr id="3074" name="Picture 2" descr="Ilustración de 28 De Febrero Icono De Calendario y más Vectores ...">
            <a:extLst>
              <a:ext uri="{FF2B5EF4-FFF2-40B4-BE49-F238E27FC236}">
                <a16:creationId xmlns:a16="http://schemas.microsoft.com/office/drawing/2014/main" id="{4CE2D932-0E6D-45DF-96EB-CF07DFC6C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408" y="4453378"/>
            <a:ext cx="1739245" cy="17392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ómo se deben escribir las fechas? | Leon Hunter">
            <a:extLst>
              <a:ext uri="{FF2B5EF4-FFF2-40B4-BE49-F238E27FC236}">
                <a16:creationId xmlns:a16="http://schemas.microsoft.com/office/drawing/2014/main" id="{90D1E3A2-C28F-43AA-A4D0-8D6CF2E2CE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71" t="25017" r="25486" b="21100"/>
          <a:stretch/>
        </p:blipFill>
        <p:spPr bwMode="auto">
          <a:xfrm>
            <a:off x="9960285" y="4430377"/>
            <a:ext cx="1644544" cy="176224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11E2078B-A72A-498E-A38F-7699024C533E}"/>
              </a:ext>
            </a:extLst>
          </p:cNvPr>
          <p:cNvSpPr txBox="1"/>
          <p:nvPr/>
        </p:nvSpPr>
        <p:spPr>
          <a:xfrm rot="20247240">
            <a:off x="5955521" y="3949780"/>
            <a:ext cx="1021433" cy="584775"/>
          </a:xfrm>
          <a:prstGeom prst="rect">
            <a:avLst/>
          </a:prstGeom>
          <a:noFill/>
        </p:spPr>
        <p:txBody>
          <a:bodyPr wrap="none" rtlCol="0">
            <a:spAutoFit/>
          </a:bodyPr>
          <a:lstStyle/>
          <a:p>
            <a:r>
              <a:rPr lang="es-ES" sz="3200" dirty="0"/>
              <a:t>2000</a:t>
            </a:r>
          </a:p>
        </p:txBody>
      </p:sp>
      <p:sp>
        <p:nvSpPr>
          <p:cNvPr id="11" name="CuadroTexto 10">
            <a:extLst>
              <a:ext uri="{FF2B5EF4-FFF2-40B4-BE49-F238E27FC236}">
                <a16:creationId xmlns:a16="http://schemas.microsoft.com/office/drawing/2014/main" id="{91E4F56C-551B-4F86-BF16-FA86C97A68D6}"/>
              </a:ext>
            </a:extLst>
          </p:cNvPr>
          <p:cNvSpPr txBox="1"/>
          <p:nvPr/>
        </p:nvSpPr>
        <p:spPr>
          <a:xfrm rot="20247240">
            <a:off x="9688049" y="3949779"/>
            <a:ext cx="1021433" cy="584775"/>
          </a:xfrm>
          <a:prstGeom prst="rect">
            <a:avLst/>
          </a:prstGeom>
          <a:noFill/>
        </p:spPr>
        <p:txBody>
          <a:bodyPr wrap="none" rtlCol="0">
            <a:spAutoFit/>
          </a:bodyPr>
          <a:lstStyle/>
          <a:p>
            <a:r>
              <a:rPr lang="es-ES" sz="3200" dirty="0"/>
              <a:t>2020</a:t>
            </a:r>
          </a:p>
        </p:txBody>
      </p:sp>
      <p:sp>
        <p:nvSpPr>
          <p:cNvPr id="3" name="Rectángulo 2">
            <a:extLst>
              <a:ext uri="{FF2B5EF4-FFF2-40B4-BE49-F238E27FC236}">
                <a16:creationId xmlns:a16="http://schemas.microsoft.com/office/drawing/2014/main" id="{4817A496-6AB8-4211-85CA-8C472C5BA542}"/>
              </a:ext>
            </a:extLst>
          </p:cNvPr>
          <p:cNvSpPr/>
          <p:nvPr/>
        </p:nvSpPr>
        <p:spPr>
          <a:xfrm>
            <a:off x="8684931" y="5030612"/>
            <a:ext cx="510076" cy="584775"/>
          </a:xfrm>
          <a:prstGeom prst="rect">
            <a:avLst/>
          </a:prstGeom>
        </p:spPr>
        <p:txBody>
          <a:bodyPr wrap="none">
            <a:spAutoFit/>
          </a:bodyPr>
          <a:lstStyle/>
          <a:p>
            <a:r>
              <a:rPr lang="es-ES" sz="3200" dirty="0"/>
              <a:t>…</a:t>
            </a:r>
            <a:endParaRPr lang="es-ES" dirty="0"/>
          </a:p>
        </p:txBody>
      </p:sp>
    </p:spTree>
    <p:extLst>
      <p:ext uri="{BB962C8B-B14F-4D97-AF65-F5344CB8AC3E}">
        <p14:creationId xmlns:p14="http://schemas.microsoft.com/office/powerpoint/2010/main" val="22307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par>
                                <p:cTn id="32" presetID="10" presetClass="entr" presetSubtype="0" fill="hold" nodeType="withEffect">
                                  <p:stCondLst>
                                    <p:cond delay="0"/>
                                  </p:stCondLst>
                                  <p:childTnLst>
                                    <p:set>
                                      <p:cBhvr>
                                        <p:cTn id="33" dur="1" fill="hold">
                                          <p:stCondLst>
                                            <p:cond delay="0"/>
                                          </p:stCondLst>
                                        </p:cTn>
                                        <p:tgtEl>
                                          <p:spTgt spid="3076"/>
                                        </p:tgtEl>
                                        <p:attrNameLst>
                                          <p:attrName>style.visibility</p:attrName>
                                        </p:attrNameLst>
                                      </p:cBhvr>
                                      <p:to>
                                        <p:strVal val="visible"/>
                                      </p:to>
                                    </p:set>
                                    <p:animEffect transition="in" filter="fade">
                                      <p:cBhvr>
                                        <p:cTn id="34" dur="500"/>
                                        <p:tgtEl>
                                          <p:spTgt spid="30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26" grpId="0"/>
      <p:bldP spid="10" grpId="0"/>
      <p:bldP spid="11"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25" name="Elipse 24">
            <a:extLst>
              <a:ext uri="{FF2B5EF4-FFF2-40B4-BE49-F238E27FC236}">
                <a16:creationId xmlns:a16="http://schemas.microsoft.com/office/drawing/2014/main" id="{3F2ABEB0-0E9F-40CC-8605-63B2DD3A9874}"/>
              </a:ext>
            </a:extLst>
          </p:cNvPr>
          <p:cNvSpPr/>
          <p:nvPr/>
        </p:nvSpPr>
        <p:spPr>
          <a:xfrm>
            <a:off x="4427455" y="299325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3224400" y="1994266"/>
            <a:ext cx="6086090" cy="584775"/>
          </a:xfrm>
          <a:prstGeom prst="rect">
            <a:avLst/>
          </a:prstGeom>
          <a:noFill/>
        </p:spPr>
        <p:txBody>
          <a:bodyPr wrap="none" rtlCol="0">
            <a:spAutoFit/>
          </a:bodyPr>
          <a:lstStyle/>
          <a:p>
            <a:r>
              <a:rPr lang="es-ES" sz="3200" dirty="0"/>
              <a:t>Un momento temporal dentro de T</a:t>
            </a:r>
          </a:p>
        </p:txBody>
      </p:sp>
      <p:sp>
        <p:nvSpPr>
          <p:cNvPr id="26" name="CuadroTexto 25">
            <a:extLst>
              <a:ext uri="{FF2B5EF4-FFF2-40B4-BE49-F238E27FC236}">
                <a16:creationId xmlns:a16="http://schemas.microsoft.com/office/drawing/2014/main" id="{D82B2B4F-B15B-4C10-9FA2-E379F5111DC2}"/>
              </a:ext>
            </a:extLst>
          </p:cNvPr>
          <p:cNvSpPr txBox="1"/>
          <p:nvPr/>
        </p:nvSpPr>
        <p:spPr>
          <a:xfrm>
            <a:off x="8029283" y="3480783"/>
            <a:ext cx="1585690" cy="584775"/>
          </a:xfrm>
          <a:prstGeom prst="rect">
            <a:avLst/>
          </a:prstGeom>
          <a:noFill/>
        </p:spPr>
        <p:txBody>
          <a:bodyPr wrap="none" rtlCol="0">
            <a:spAutoFit/>
          </a:bodyPr>
          <a:lstStyle/>
          <a:p>
            <a:r>
              <a:rPr lang="es-ES" sz="3200" dirty="0"/>
              <a:t>Ejemplo</a:t>
            </a:r>
          </a:p>
        </p:txBody>
      </p:sp>
      <p:pic>
        <p:nvPicPr>
          <p:cNvPr id="4098" name="Picture 2" descr="Concepto de fecha - Definición en DeConceptos.com">
            <a:extLst>
              <a:ext uri="{FF2B5EF4-FFF2-40B4-BE49-F238E27FC236}">
                <a16:creationId xmlns:a16="http://schemas.microsoft.com/office/drawing/2014/main" id="{67DDE591-8716-49A2-A0EB-152FF4CF6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141" y="4358081"/>
            <a:ext cx="2647950" cy="1724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4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2113079" cy="769441"/>
          </a:xfrm>
          <a:prstGeom prst="rect">
            <a:avLst/>
          </a:prstGeom>
          <a:noFill/>
        </p:spPr>
        <p:txBody>
          <a:bodyPr wrap="none" rtlCol="0">
            <a:spAutoFit/>
          </a:bodyPr>
          <a:lstStyle/>
          <a:p>
            <a:r>
              <a:rPr lang="es-ES" sz="4400" dirty="0"/>
              <a:t>Ejemplo</a:t>
            </a:r>
          </a:p>
        </p:txBody>
      </p:sp>
      <p:sp>
        <p:nvSpPr>
          <p:cNvPr id="25" name="Elipse 24">
            <a:extLst>
              <a:ext uri="{FF2B5EF4-FFF2-40B4-BE49-F238E27FC236}">
                <a16:creationId xmlns:a16="http://schemas.microsoft.com/office/drawing/2014/main" id="{3F2ABEB0-0E9F-40CC-8605-63B2DD3A9874}"/>
              </a:ext>
            </a:extLst>
          </p:cNvPr>
          <p:cNvSpPr/>
          <p:nvPr/>
        </p:nvSpPr>
        <p:spPr>
          <a:xfrm>
            <a:off x="4678555" y="320064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1659550" y="2262222"/>
            <a:ext cx="10432279" cy="584775"/>
          </a:xfrm>
          <a:prstGeom prst="rect">
            <a:avLst/>
          </a:prstGeom>
          <a:noFill/>
        </p:spPr>
        <p:txBody>
          <a:bodyPr wrap="none" rtlCol="0">
            <a:spAutoFit/>
          </a:bodyPr>
          <a:lstStyle/>
          <a:p>
            <a:r>
              <a:rPr lang="es-ES" sz="3200" dirty="0"/>
              <a:t>X: precios de cierre </a:t>
            </a:r>
            <a:r>
              <a:rPr lang="es-ES" sz="3200" dirty="0">
                <a:solidFill>
                  <a:srgbClr val="00B0F0"/>
                </a:solidFill>
              </a:rPr>
              <a:t>diarios</a:t>
            </a:r>
            <a:r>
              <a:rPr lang="es-ES" sz="3200" dirty="0"/>
              <a:t> del S&amp;P 500 para todo el </a:t>
            </a:r>
            <a:r>
              <a:rPr lang="es-ES" sz="3200" dirty="0">
                <a:solidFill>
                  <a:srgbClr val="00B0F0"/>
                </a:solidFill>
              </a:rPr>
              <a:t>año</a:t>
            </a:r>
            <a:r>
              <a:rPr lang="es-ES" sz="3200" dirty="0"/>
              <a:t> 2008</a:t>
            </a:r>
          </a:p>
        </p:txBody>
      </p:sp>
      <p:sp>
        <p:nvSpPr>
          <p:cNvPr id="7" name="Elipse 6">
            <a:extLst>
              <a:ext uri="{FF2B5EF4-FFF2-40B4-BE49-F238E27FC236}">
                <a16:creationId xmlns:a16="http://schemas.microsoft.com/office/drawing/2014/main" id="{E2769566-80BD-4C35-9209-4716E153A761}"/>
              </a:ext>
            </a:extLst>
          </p:cNvPr>
          <p:cNvSpPr/>
          <p:nvPr/>
        </p:nvSpPr>
        <p:spPr>
          <a:xfrm>
            <a:off x="4678554" y="4596212"/>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3" name="Rectángulo 2">
            <a:extLst>
              <a:ext uri="{FF2B5EF4-FFF2-40B4-BE49-F238E27FC236}">
                <a16:creationId xmlns:a16="http://schemas.microsoft.com/office/drawing/2014/main" id="{BAC4654B-2727-4CD0-A2A9-6AB8F257929C}"/>
              </a:ext>
            </a:extLst>
          </p:cNvPr>
          <p:cNvSpPr/>
          <p:nvPr/>
        </p:nvSpPr>
        <p:spPr>
          <a:xfrm>
            <a:off x="6018833" y="3506301"/>
            <a:ext cx="1541832"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año 2008</a:t>
            </a:r>
          </a:p>
        </p:txBody>
      </p:sp>
      <p:sp>
        <p:nvSpPr>
          <p:cNvPr id="10" name="Rectángulo 9">
            <a:extLst>
              <a:ext uri="{FF2B5EF4-FFF2-40B4-BE49-F238E27FC236}">
                <a16:creationId xmlns:a16="http://schemas.microsoft.com/office/drawing/2014/main" id="{BB8945BF-0761-48C2-B149-E1ECE07CB160}"/>
              </a:ext>
            </a:extLst>
          </p:cNvPr>
          <p:cNvSpPr/>
          <p:nvPr/>
        </p:nvSpPr>
        <p:spPr>
          <a:xfrm>
            <a:off x="5930028" y="4944160"/>
            <a:ext cx="176683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un solo día</a:t>
            </a:r>
          </a:p>
        </p:txBody>
      </p:sp>
    </p:spTree>
    <p:extLst>
      <p:ext uri="{BB962C8B-B14F-4D97-AF65-F5344CB8AC3E}">
        <p14:creationId xmlns:p14="http://schemas.microsoft.com/office/powerpoint/2010/main" val="41109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7" grpId="0" animBg="1"/>
      <p:bldP spid="3"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2113079" cy="769441"/>
          </a:xfrm>
          <a:prstGeom prst="rect">
            <a:avLst/>
          </a:prstGeom>
          <a:noFill/>
        </p:spPr>
        <p:txBody>
          <a:bodyPr wrap="none" rtlCol="0">
            <a:spAutoFit/>
          </a:bodyPr>
          <a:lstStyle/>
          <a:p>
            <a:r>
              <a:rPr lang="es-ES" sz="4400" dirty="0"/>
              <a:t>Ejemplo</a:t>
            </a:r>
          </a:p>
        </p:txBody>
      </p:sp>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3F2ABEB0-0E9F-40CC-8605-63B2DD3A9874}"/>
                  </a:ext>
                </a:extLst>
              </p:cNvPr>
              <p:cNvSpPr/>
              <p:nvPr/>
            </p:nvSpPr>
            <p:spPr>
              <a:xfrm>
                <a:off x="4018679" y="3259502"/>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r>
                            <a:rPr lang="es-ES" sz="3600" b="0" i="1" dirty="0" smtClean="0">
                              <a:latin typeface="Cambria Math" panose="02040503050406030204" pitchFamily="18" charset="0"/>
                            </a:rPr>
                            <m:t>−1</m:t>
                          </m:r>
                        </m:sub>
                      </m:sSub>
                    </m:oMath>
                  </m:oMathPara>
                </a14:m>
                <a:endParaRPr lang="es-ES" dirty="0"/>
              </a:p>
            </p:txBody>
          </p:sp>
        </mc:Choice>
        <mc:Fallback xmlns="">
          <p:sp>
            <p:nvSpPr>
              <p:cNvPr id="25" name="Elipse 24">
                <a:extLst>
                  <a:ext uri="{FF2B5EF4-FFF2-40B4-BE49-F238E27FC236}">
                    <a16:creationId xmlns:a16="http://schemas.microsoft.com/office/drawing/2014/main" id="{3F2ABEB0-0E9F-40CC-8605-63B2DD3A9874}"/>
                  </a:ext>
                </a:extLst>
              </p:cNvPr>
              <p:cNvSpPr>
                <a:spLocks noRot="1" noChangeAspect="1" noMove="1" noResize="1" noEditPoints="1" noAdjustHandles="1" noChangeArrowheads="1" noChangeShapeType="1" noTextEdit="1"/>
              </p:cNvSpPr>
              <p:nvPr/>
            </p:nvSpPr>
            <p:spPr>
              <a:xfrm>
                <a:off x="4018679" y="3259502"/>
                <a:ext cx="1074655" cy="1065229"/>
              </a:xfrm>
              <a:prstGeom prst="ellipse">
                <a:avLst/>
              </a:prstGeom>
              <a:blipFill>
                <a:blip r:embed="rId3"/>
                <a:stretch>
                  <a:fillRect/>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id="{016B7A0C-59D5-4E2C-9E27-E5ACE12A037C}"/>
              </a:ext>
            </a:extLst>
          </p:cNvPr>
          <p:cNvSpPr txBox="1"/>
          <p:nvPr/>
        </p:nvSpPr>
        <p:spPr>
          <a:xfrm>
            <a:off x="1659550" y="2262222"/>
            <a:ext cx="10432279" cy="584775"/>
          </a:xfrm>
          <a:prstGeom prst="rect">
            <a:avLst/>
          </a:prstGeom>
          <a:noFill/>
        </p:spPr>
        <p:txBody>
          <a:bodyPr wrap="none" rtlCol="0">
            <a:spAutoFit/>
          </a:bodyPr>
          <a:lstStyle/>
          <a:p>
            <a:r>
              <a:rPr lang="es-ES" sz="3200" dirty="0"/>
              <a:t>X: precios de cierre </a:t>
            </a:r>
            <a:r>
              <a:rPr lang="es-ES" sz="3200" dirty="0">
                <a:solidFill>
                  <a:srgbClr val="00B0F0"/>
                </a:solidFill>
              </a:rPr>
              <a:t>diarios</a:t>
            </a:r>
            <a:r>
              <a:rPr lang="es-ES" sz="3200" dirty="0"/>
              <a:t> del S&amp;P 500 para todo el </a:t>
            </a:r>
            <a:r>
              <a:rPr lang="es-ES" sz="3200" dirty="0">
                <a:solidFill>
                  <a:srgbClr val="00B0F0"/>
                </a:solidFill>
              </a:rPr>
              <a:t>año</a:t>
            </a:r>
            <a:r>
              <a:rPr lang="es-ES" sz="3200" dirty="0"/>
              <a:t> 2008</a:t>
            </a:r>
          </a:p>
        </p:txBody>
      </p:sp>
      <p:sp>
        <p:nvSpPr>
          <p:cNvPr id="3" name="Rectángulo 2">
            <a:extLst>
              <a:ext uri="{FF2B5EF4-FFF2-40B4-BE49-F238E27FC236}">
                <a16:creationId xmlns:a16="http://schemas.microsoft.com/office/drawing/2014/main" id="{BAC4654B-2727-4CD0-A2A9-6AB8F257929C}"/>
              </a:ext>
            </a:extLst>
          </p:cNvPr>
          <p:cNvSpPr/>
          <p:nvPr/>
        </p:nvSpPr>
        <p:spPr>
          <a:xfrm>
            <a:off x="5358957" y="3530507"/>
            <a:ext cx="556755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un día anterior a t</a:t>
            </a:r>
          </a:p>
        </p:txBody>
      </p:sp>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15796820-42A0-4677-B611-69483BF41750}"/>
                  </a:ext>
                </a:extLst>
              </p:cNvPr>
              <p:cNvSpPr/>
              <p:nvPr/>
            </p:nvSpPr>
            <p:spPr>
              <a:xfrm>
                <a:off x="4944178" y="4509486"/>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sub>
                      </m:sSub>
                    </m:oMath>
                  </m:oMathPara>
                </a14:m>
                <a:endParaRPr lang="es-ES" dirty="0"/>
              </a:p>
            </p:txBody>
          </p:sp>
        </mc:Choice>
        <mc:Fallback xmlns="">
          <p:sp>
            <p:nvSpPr>
              <p:cNvPr id="6" name="Elipse 5">
                <a:extLst>
                  <a:ext uri="{FF2B5EF4-FFF2-40B4-BE49-F238E27FC236}">
                    <a16:creationId xmlns:a16="http://schemas.microsoft.com/office/drawing/2014/main" id="{15796820-42A0-4677-B611-69483BF41750}"/>
                  </a:ext>
                </a:extLst>
              </p:cNvPr>
              <p:cNvSpPr>
                <a:spLocks noRot="1" noChangeAspect="1" noMove="1" noResize="1" noEditPoints="1" noAdjustHandles="1" noChangeArrowheads="1" noChangeShapeType="1" noTextEdit="1"/>
              </p:cNvSpPr>
              <p:nvPr/>
            </p:nvSpPr>
            <p:spPr>
              <a:xfrm>
                <a:off x="4944178" y="4509486"/>
                <a:ext cx="1074655" cy="1065229"/>
              </a:xfrm>
              <a:prstGeom prst="ellipse">
                <a:avLst/>
              </a:prstGeom>
              <a:blipFill>
                <a:blip r:embed="rId4"/>
                <a:stretch>
                  <a:fillRect/>
                </a:stretch>
              </a:blipFill>
            </p:spPr>
            <p:txBody>
              <a:bodyPr/>
              <a:lstStyle/>
              <a:p>
                <a:r>
                  <a:rPr lang="es-ES">
                    <a:noFill/>
                  </a:rPr>
                  <a:t> </a:t>
                </a:r>
              </a:p>
            </p:txBody>
          </p:sp>
        </mc:Fallback>
      </mc:AlternateContent>
      <p:sp>
        <p:nvSpPr>
          <p:cNvPr id="7" name="Rectángulo 6">
            <a:extLst>
              <a:ext uri="{FF2B5EF4-FFF2-40B4-BE49-F238E27FC236}">
                <a16:creationId xmlns:a16="http://schemas.microsoft.com/office/drawing/2014/main" id="{D3BC783F-C5EF-40C7-8296-29FFEFD49708}"/>
              </a:ext>
            </a:extLst>
          </p:cNvPr>
          <p:cNvSpPr/>
          <p:nvPr/>
        </p:nvSpPr>
        <p:spPr>
          <a:xfrm>
            <a:off x="6284456" y="4780491"/>
            <a:ext cx="561564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un día específico t</a:t>
            </a:r>
          </a:p>
        </p:txBody>
      </p:sp>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EF694DAD-2D80-4E2D-9B47-E102044A9987}"/>
                  </a:ext>
                </a:extLst>
              </p:cNvPr>
              <p:cNvSpPr/>
              <p:nvPr/>
            </p:nvSpPr>
            <p:spPr>
              <a:xfrm>
                <a:off x="5773409" y="5692010"/>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r>
                            <a:rPr lang="es-ES" sz="3600" b="0" i="1" dirty="0" smtClean="0">
                              <a:latin typeface="Cambria Math" panose="02040503050406030204" pitchFamily="18" charset="0"/>
                            </a:rPr>
                            <m:t>+1</m:t>
                          </m:r>
                        </m:sub>
                      </m:sSub>
                    </m:oMath>
                  </m:oMathPara>
                </a14:m>
                <a:endParaRPr lang="es-ES" dirty="0"/>
              </a:p>
            </p:txBody>
          </p:sp>
        </mc:Choice>
        <mc:Fallback xmlns="">
          <p:sp>
            <p:nvSpPr>
              <p:cNvPr id="8" name="Elipse 7">
                <a:extLst>
                  <a:ext uri="{FF2B5EF4-FFF2-40B4-BE49-F238E27FC236}">
                    <a16:creationId xmlns:a16="http://schemas.microsoft.com/office/drawing/2014/main" id="{EF694DAD-2D80-4E2D-9B47-E102044A9987}"/>
                  </a:ext>
                </a:extLst>
              </p:cNvPr>
              <p:cNvSpPr>
                <a:spLocks noRot="1" noChangeAspect="1" noMove="1" noResize="1" noEditPoints="1" noAdjustHandles="1" noChangeArrowheads="1" noChangeShapeType="1" noTextEdit="1"/>
              </p:cNvSpPr>
              <p:nvPr/>
            </p:nvSpPr>
            <p:spPr>
              <a:xfrm>
                <a:off x="5773409" y="5692010"/>
                <a:ext cx="1074655" cy="1065229"/>
              </a:xfrm>
              <a:prstGeom prst="ellipse">
                <a:avLst/>
              </a:prstGeom>
              <a:blipFill>
                <a:blip r:embed="rId5"/>
                <a:stretch>
                  <a:fillRect/>
                </a:stretch>
              </a:blipFill>
            </p:spPr>
            <p:txBody>
              <a:bodyPr/>
              <a:lstStyle/>
              <a:p>
                <a:r>
                  <a:rPr lang="es-ES">
                    <a:noFill/>
                  </a:rPr>
                  <a:t> </a:t>
                </a:r>
              </a:p>
            </p:txBody>
          </p:sp>
        </mc:Fallback>
      </mc:AlternateContent>
      <p:sp>
        <p:nvSpPr>
          <p:cNvPr id="10" name="Rectángulo 9">
            <a:extLst>
              <a:ext uri="{FF2B5EF4-FFF2-40B4-BE49-F238E27FC236}">
                <a16:creationId xmlns:a16="http://schemas.microsoft.com/office/drawing/2014/main" id="{9C7AA67A-120B-41A7-A9FE-DBFFABA7AB60}"/>
              </a:ext>
            </a:extLst>
          </p:cNvPr>
          <p:cNvSpPr/>
          <p:nvPr/>
        </p:nvSpPr>
        <p:spPr>
          <a:xfrm>
            <a:off x="6930060" y="5963015"/>
            <a:ext cx="5282215"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día posterior a t</a:t>
            </a:r>
          </a:p>
        </p:txBody>
      </p:sp>
    </p:spTree>
    <p:extLst>
      <p:ext uri="{BB962C8B-B14F-4D97-AF65-F5344CB8AC3E}">
        <p14:creationId xmlns:p14="http://schemas.microsoft.com/office/powerpoint/2010/main" val="17498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6" grpId="0" animBg="1"/>
      <p:bldP spid="7" grpId="0"/>
      <p:bldP spid="8"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Imagen que contiene naturaleza, esquiando&#10;&#10;Descripción generada automáticamente">
            <a:extLst>
              <a:ext uri="{FF2B5EF4-FFF2-40B4-BE49-F238E27FC236}">
                <a16:creationId xmlns:a16="http://schemas.microsoft.com/office/drawing/2014/main" id="{26F7BB73-0E25-4655-8CF6-20D2438B7F04}"/>
              </a:ext>
            </a:extLst>
          </p:cNvPr>
          <p:cNvPicPr>
            <a:picLocks noChangeAspect="1"/>
          </p:cNvPicPr>
          <p:nvPr/>
        </p:nvPicPr>
        <p:blipFill rotWithShape="1">
          <a:blip r:embed="rId3">
            <a:extLst>
              <a:ext uri="{28A0092B-C50C-407E-A947-70E740481C1C}">
                <a14:useLocalDpi xmlns:a14="http://schemas.microsoft.com/office/drawing/2010/main" val="0"/>
              </a:ext>
            </a:extLst>
          </a:blip>
          <a:srcRect l="23263" r="10959"/>
          <a:stretch/>
        </p:blipFill>
        <p:spPr>
          <a:xfrm>
            <a:off x="20" y="10"/>
            <a:ext cx="12191980" cy="6857990"/>
          </a:xfrm>
          <a:prstGeom prst="rect">
            <a:avLst/>
          </a:prstGeom>
        </p:spPr>
      </p:pic>
      <p:sp>
        <p:nvSpPr>
          <p:cNvPr id="81" name="Rectangle 80">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4470261" y="3429000"/>
            <a:ext cx="6672838" cy="1414311"/>
          </a:xfrm>
        </p:spPr>
        <p:txBody>
          <a:bodyPr>
            <a:normAutofit/>
          </a:bodyPr>
          <a:lstStyle/>
          <a:p>
            <a:r>
              <a:rPr lang="es-ES" sz="4800" dirty="0"/>
              <a:t>Estacionalidad</a:t>
            </a:r>
          </a:p>
        </p:txBody>
      </p:sp>
    </p:spTree>
    <p:extLst>
      <p:ext uri="{BB962C8B-B14F-4D97-AF65-F5344CB8AC3E}">
        <p14:creationId xmlns:p14="http://schemas.microsoft.com/office/powerpoint/2010/main" val="326858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8"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9"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0"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1"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2"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3"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100" name="Picture 4" descr="Actividades para aprender las estaciones del año en inglés - Lingokids">
            <a:extLst>
              <a:ext uri="{FF2B5EF4-FFF2-40B4-BE49-F238E27FC236}">
                <a16:creationId xmlns:a16="http://schemas.microsoft.com/office/drawing/2014/main" id="{2243D3D9-137C-42BA-9AE2-E59B3B0B65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79051B2F-0970-40CE-B166-92AA51149A7B}"/>
              </a:ext>
            </a:extLst>
          </p:cNvPr>
          <p:cNvSpPr>
            <a:spLocks noGrp="1"/>
          </p:cNvSpPr>
          <p:nvPr>
            <p:ph type="title"/>
          </p:nvPr>
        </p:nvSpPr>
        <p:spPr>
          <a:xfrm>
            <a:off x="2856155" y="1171258"/>
            <a:ext cx="6479690" cy="1161627"/>
          </a:xfrm>
        </p:spPr>
        <p:txBody>
          <a:bodyPr vert="horz" lIns="91440" tIns="45720" rIns="91440" bIns="45720" rtlCol="0" anchor="b">
            <a:normAutofit/>
          </a:bodyPr>
          <a:lstStyle/>
          <a:p>
            <a:pPr algn="r"/>
            <a:r>
              <a:rPr lang="en-US" sz="6000" dirty="0" err="1">
                <a:ln w="0"/>
                <a:effectLst>
                  <a:outerShdw blurRad="38100" dist="19050" dir="2700000" algn="tl" rotWithShape="0">
                    <a:schemeClr val="dk1">
                      <a:alpha val="40000"/>
                    </a:schemeClr>
                  </a:outerShdw>
                </a:effectLst>
              </a:rPr>
              <a:t>Estaciones</a:t>
            </a:r>
            <a:r>
              <a:rPr lang="en-US" sz="6000" dirty="0">
                <a:ln w="0"/>
                <a:effectLst>
                  <a:outerShdw blurRad="38100" dist="19050" dir="2700000" algn="tl" rotWithShape="0">
                    <a:schemeClr val="dk1">
                      <a:alpha val="40000"/>
                    </a:schemeClr>
                  </a:outerShdw>
                </a:effectLst>
              </a:rPr>
              <a:t> del </a:t>
            </a:r>
            <a:r>
              <a:rPr lang="en-US" sz="6000" dirty="0" err="1">
                <a:ln w="0"/>
                <a:effectLst>
                  <a:outerShdw blurRad="38100" dist="19050" dir="2700000" algn="tl" rotWithShape="0">
                    <a:schemeClr val="dk1">
                      <a:alpha val="40000"/>
                    </a:schemeClr>
                  </a:outerShdw>
                </a:effectLst>
              </a:rPr>
              <a:t>año</a:t>
            </a:r>
            <a:endParaRPr lang="en-US" sz="6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03708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9"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0"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1"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2"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3"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4"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Imagen 3">
            <a:extLst>
              <a:ext uri="{FF2B5EF4-FFF2-40B4-BE49-F238E27FC236}">
                <a16:creationId xmlns:a16="http://schemas.microsoft.com/office/drawing/2014/main" id="{42D68D53-4BC1-1F63-DB5C-C8B788BE16DC}"/>
              </a:ext>
            </a:extLst>
          </p:cNvPr>
          <p:cNvPicPr>
            <a:picLocks noChangeAspect="1"/>
          </p:cNvPicPr>
          <p:nvPr/>
        </p:nvPicPr>
        <p:blipFill rotWithShape="1">
          <a:blip r:embed="rId4"/>
          <a:srcRect l="2222" r="1" b="1"/>
          <a:stretch/>
        </p:blipFill>
        <p:spPr>
          <a:xfrm>
            <a:off x="-114300" y="10"/>
            <a:ext cx="12306300" cy="6857990"/>
          </a:xfrm>
          <a:prstGeom prst="rect">
            <a:avLst/>
          </a:prstGeom>
        </p:spPr>
      </p:pic>
    </p:spTree>
    <p:extLst>
      <p:ext uri="{BB962C8B-B14F-4D97-AF65-F5344CB8AC3E}">
        <p14:creationId xmlns:p14="http://schemas.microsoft.com/office/powerpoint/2010/main" val="460300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 name="Imagen 1" descr="Interfaz de usuario gráfica, Aplicación&#10;&#10;Descripción generada automáticamente">
            <a:extLst>
              <a:ext uri="{FF2B5EF4-FFF2-40B4-BE49-F238E27FC236}">
                <a16:creationId xmlns:a16="http://schemas.microsoft.com/office/drawing/2014/main" id="{2C7AEC67-2FF8-CC16-196F-0F0EAA921D26}"/>
              </a:ext>
            </a:extLst>
          </p:cNvPr>
          <p:cNvPicPr>
            <a:picLocks noChangeAspect="1"/>
          </p:cNvPicPr>
          <p:nvPr/>
        </p:nvPicPr>
        <p:blipFill rotWithShape="1">
          <a:blip r:embed="rId4"/>
          <a:srcRect t="4661"/>
          <a:stretch/>
        </p:blipFill>
        <p:spPr>
          <a:xfrm>
            <a:off x="20" y="10"/>
            <a:ext cx="12191980" cy="6857990"/>
          </a:xfrm>
          <a:prstGeom prst="rect">
            <a:avLst/>
          </a:prstGeom>
        </p:spPr>
      </p:pic>
    </p:spTree>
    <p:extLst>
      <p:ext uri="{BB962C8B-B14F-4D97-AF65-F5344CB8AC3E}">
        <p14:creationId xmlns:p14="http://schemas.microsoft.com/office/powerpoint/2010/main" val="338238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318234" y="933254"/>
            <a:ext cx="7093160" cy="769441"/>
          </a:xfrm>
          <a:prstGeom prst="rect">
            <a:avLst/>
          </a:prstGeom>
          <a:noFill/>
        </p:spPr>
        <p:txBody>
          <a:bodyPr wrap="none" rtlCol="0">
            <a:spAutoFit/>
          </a:bodyPr>
          <a:lstStyle/>
          <a:p>
            <a:r>
              <a:rPr lang="es-ES" sz="4400" dirty="0"/>
              <a:t>¿Qué es una Serie de Tiempo?</a:t>
            </a:r>
          </a:p>
        </p:txBody>
      </p:sp>
      <p:sp>
        <p:nvSpPr>
          <p:cNvPr id="3" name="Rectángulo 2">
            <a:extLst>
              <a:ext uri="{FF2B5EF4-FFF2-40B4-BE49-F238E27FC236}">
                <a16:creationId xmlns:a16="http://schemas.microsoft.com/office/drawing/2014/main" id="{939FE360-1E10-4C14-8B57-ADC80FF8CE5A}"/>
              </a:ext>
            </a:extLst>
          </p:cNvPr>
          <p:cNvSpPr/>
          <p:nvPr/>
        </p:nvSpPr>
        <p:spPr>
          <a:xfrm>
            <a:off x="2469823" y="2153728"/>
            <a:ext cx="9153427" cy="954107"/>
          </a:xfrm>
          <a:prstGeom prst="rect">
            <a:avLst/>
          </a:prstGeom>
        </p:spPr>
        <p:txBody>
          <a:bodyPr wrap="square">
            <a:spAutoFit/>
          </a:bodyPr>
          <a:lstStyle/>
          <a:p>
            <a:r>
              <a:rPr lang="es-ES" sz="2800" dirty="0">
                <a:latin typeface="Calibri" panose="020F0502020204030204" pitchFamily="34" charset="0"/>
                <a:ea typeface="Calibri" panose="020F0502020204030204" pitchFamily="34" charset="0"/>
                <a:cs typeface="Times New Roman" panose="02020603050405020304" pitchFamily="18" charset="0"/>
              </a:rPr>
              <a:t>Una serie de tiempo es una </a:t>
            </a:r>
            <a:r>
              <a:rPr lang="es-ES" sz="2800" dirty="0">
                <a:solidFill>
                  <a:srgbClr val="00B050"/>
                </a:solidFill>
                <a:latin typeface="Calibri" panose="020F0502020204030204" pitchFamily="34" charset="0"/>
                <a:ea typeface="Calibri" panose="020F0502020204030204" pitchFamily="34" charset="0"/>
                <a:cs typeface="Times New Roman" panose="02020603050405020304" pitchFamily="18" charset="0"/>
              </a:rPr>
              <a:t>secuencia</a:t>
            </a:r>
            <a:r>
              <a:rPr lang="es-ES" sz="2800" dirty="0">
                <a:latin typeface="Calibri" panose="020F0502020204030204" pitchFamily="34" charset="0"/>
                <a:ea typeface="Calibri" panose="020F0502020204030204" pitchFamily="34" charset="0"/>
                <a:cs typeface="Times New Roman" panose="02020603050405020304" pitchFamily="18" charset="0"/>
              </a:rPr>
              <a:t> de información que pone en correspondencia un </a:t>
            </a:r>
            <a:r>
              <a:rPr lang="es-ES" sz="2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período de tiempo </a:t>
            </a:r>
            <a:r>
              <a:rPr lang="es-ES" sz="2800" dirty="0">
                <a:latin typeface="Calibri" panose="020F0502020204030204" pitchFamily="34" charset="0"/>
                <a:ea typeface="Calibri" panose="020F0502020204030204" pitchFamily="34" charset="0"/>
                <a:cs typeface="Times New Roman" panose="02020603050405020304" pitchFamily="18" charset="0"/>
              </a:rPr>
              <a:t>a cada valor.</a:t>
            </a:r>
            <a:endParaRPr lang="es-ES" sz="2800" dirty="0"/>
          </a:p>
        </p:txBody>
      </p:sp>
      <p:grpSp>
        <p:nvGrpSpPr>
          <p:cNvPr id="23" name="Grupo 22">
            <a:extLst>
              <a:ext uri="{FF2B5EF4-FFF2-40B4-BE49-F238E27FC236}">
                <a16:creationId xmlns:a16="http://schemas.microsoft.com/office/drawing/2014/main" id="{0FC3CBC3-6C51-4B6A-B74F-88B4A41D7D6D}"/>
              </a:ext>
            </a:extLst>
          </p:cNvPr>
          <p:cNvGrpSpPr/>
          <p:nvPr/>
        </p:nvGrpSpPr>
        <p:grpSpPr>
          <a:xfrm>
            <a:off x="4094376" y="3558868"/>
            <a:ext cx="1074655" cy="1065229"/>
            <a:chOff x="4094376" y="3558868"/>
            <a:chExt cx="1074655" cy="1065229"/>
          </a:xfrm>
        </p:grpSpPr>
        <p:sp>
          <p:nvSpPr>
            <p:cNvPr id="8" name="Elipse 7">
              <a:extLst>
                <a:ext uri="{FF2B5EF4-FFF2-40B4-BE49-F238E27FC236}">
                  <a16:creationId xmlns:a16="http://schemas.microsoft.com/office/drawing/2014/main" id="{2AF469A1-EF2C-4753-BE9D-9517231F1050}"/>
                </a:ext>
              </a:extLst>
            </p:cNvPr>
            <p:cNvSpPr/>
            <p:nvPr/>
          </p:nvSpPr>
          <p:spPr>
            <a:xfrm>
              <a:off x="4094376" y="3558868"/>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7" name="Gráfico 5" descr="Euro">
              <a:extLst>
                <a:ext uri="{FF2B5EF4-FFF2-40B4-BE49-F238E27FC236}">
                  <a16:creationId xmlns:a16="http://schemas.microsoft.com/office/drawing/2014/main" id="{B2DDDEF3-5FEB-4C0C-BB5C-D6A219CFF44C}"/>
                </a:ext>
              </a:extLst>
            </p:cNvPr>
            <p:cNvSpPr/>
            <p:nvPr/>
          </p:nvSpPr>
          <p:spPr>
            <a:xfrm>
              <a:off x="4284482" y="3720007"/>
              <a:ext cx="542925" cy="742950"/>
            </a:xfrm>
            <a:custGeom>
              <a:avLst/>
              <a:gdLst>
                <a:gd name="connsiteX0" fmla="*/ 520351 w 542925"/>
                <a:gd name="connsiteY0" fmla="*/ 634365 h 742950"/>
                <a:gd name="connsiteX1" fmla="*/ 357188 w 542925"/>
                <a:gd name="connsiteY1" fmla="*/ 685800 h 742950"/>
                <a:gd name="connsiteX2" fmla="*/ 130969 w 542925"/>
                <a:gd name="connsiteY2" fmla="*/ 457200 h 742950"/>
                <a:gd name="connsiteX3" fmla="*/ 400050 w 542925"/>
                <a:gd name="connsiteY3" fmla="*/ 457200 h 742950"/>
                <a:gd name="connsiteX4" fmla="*/ 400050 w 542925"/>
                <a:gd name="connsiteY4" fmla="*/ 400050 h 742950"/>
                <a:gd name="connsiteX5" fmla="*/ 124397 w 542925"/>
                <a:gd name="connsiteY5" fmla="*/ 400050 h 742950"/>
                <a:gd name="connsiteX6" fmla="*/ 123825 w 542925"/>
                <a:gd name="connsiteY6" fmla="*/ 371475 h 742950"/>
                <a:gd name="connsiteX7" fmla="*/ 124587 w 542925"/>
                <a:gd name="connsiteY7" fmla="*/ 342900 h 742950"/>
                <a:gd name="connsiteX8" fmla="*/ 400050 w 542925"/>
                <a:gd name="connsiteY8" fmla="*/ 342900 h 742950"/>
                <a:gd name="connsiteX9" fmla="*/ 400050 w 542925"/>
                <a:gd name="connsiteY9" fmla="*/ 285750 h 742950"/>
                <a:gd name="connsiteX10" fmla="*/ 130969 w 542925"/>
                <a:gd name="connsiteY10" fmla="*/ 285750 h 742950"/>
                <a:gd name="connsiteX11" fmla="*/ 357188 w 542925"/>
                <a:gd name="connsiteY11" fmla="*/ 57150 h 742950"/>
                <a:gd name="connsiteX12" fmla="*/ 520351 w 542925"/>
                <a:gd name="connsiteY12" fmla="*/ 108585 h 742950"/>
                <a:gd name="connsiteX13" fmla="*/ 551688 w 542925"/>
                <a:gd name="connsiteY13" fmla="*/ 60960 h 742950"/>
                <a:gd name="connsiteX14" fmla="*/ 357188 w 542925"/>
                <a:gd name="connsiteY14" fmla="*/ 0 h 742950"/>
                <a:gd name="connsiteX15" fmla="*/ 73152 w 542925"/>
                <a:gd name="connsiteY15" fmla="*/ 285750 h 742950"/>
                <a:gd name="connsiteX16" fmla="*/ 0 w 542925"/>
                <a:gd name="connsiteY16" fmla="*/ 285750 h 742950"/>
                <a:gd name="connsiteX17" fmla="*/ 0 w 542925"/>
                <a:gd name="connsiteY17" fmla="*/ 342900 h 742950"/>
                <a:gd name="connsiteX18" fmla="*/ 67628 w 542925"/>
                <a:gd name="connsiteY18" fmla="*/ 342900 h 742950"/>
                <a:gd name="connsiteX19" fmla="*/ 66866 w 542925"/>
                <a:gd name="connsiteY19" fmla="*/ 371475 h 742950"/>
                <a:gd name="connsiteX20" fmla="*/ 67628 w 542925"/>
                <a:gd name="connsiteY20" fmla="*/ 400050 h 742950"/>
                <a:gd name="connsiteX21" fmla="*/ 0 w 542925"/>
                <a:gd name="connsiteY21" fmla="*/ 400050 h 742950"/>
                <a:gd name="connsiteX22" fmla="*/ 0 w 542925"/>
                <a:gd name="connsiteY22" fmla="*/ 457200 h 742950"/>
                <a:gd name="connsiteX23" fmla="*/ 73152 w 542925"/>
                <a:gd name="connsiteY23" fmla="*/ 457200 h 742950"/>
                <a:gd name="connsiteX24" fmla="*/ 357188 w 542925"/>
                <a:gd name="connsiteY24" fmla="*/ 742950 h 742950"/>
                <a:gd name="connsiteX25" fmla="*/ 551688 w 542925"/>
                <a:gd name="connsiteY25" fmla="*/ 681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925" h="742950">
                  <a:moveTo>
                    <a:pt x="520351" y="634365"/>
                  </a:moveTo>
                  <a:cubicBezTo>
                    <a:pt x="472230" y="667235"/>
                    <a:pt x="415460" y="685131"/>
                    <a:pt x="357188" y="685800"/>
                  </a:cubicBezTo>
                  <a:cubicBezTo>
                    <a:pt x="218218" y="685800"/>
                    <a:pt x="151543" y="575882"/>
                    <a:pt x="130969" y="457200"/>
                  </a:cubicBezTo>
                  <a:lnTo>
                    <a:pt x="400050" y="457200"/>
                  </a:lnTo>
                  <a:lnTo>
                    <a:pt x="400050" y="400050"/>
                  </a:lnTo>
                  <a:lnTo>
                    <a:pt x="124397" y="400050"/>
                  </a:lnTo>
                  <a:cubicBezTo>
                    <a:pt x="123825" y="390525"/>
                    <a:pt x="123825" y="381000"/>
                    <a:pt x="123825" y="371475"/>
                  </a:cubicBezTo>
                  <a:cubicBezTo>
                    <a:pt x="123825" y="361950"/>
                    <a:pt x="123825" y="352425"/>
                    <a:pt x="124587" y="342900"/>
                  </a:cubicBezTo>
                  <a:lnTo>
                    <a:pt x="400050" y="342900"/>
                  </a:lnTo>
                  <a:lnTo>
                    <a:pt x="400050" y="285750"/>
                  </a:lnTo>
                  <a:lnTo>
                    <a:pt x="130969" y="285750"/>
                  </a:lnTo>
                  <a:cubicBezTo>
                    <a:pt x="151543" y="167069"/>
                    <a:pt x="218218" y="57150"/>
                    <a:pt x="357188" y="57150"/>
                  </a:cubicBezTo>
                  <a:cubicBezTo>
                    <a:pt x="415454" y="57852"/>
                    <a:pt x="472215" y="75746"/>
                    <a:pt x="520351" y="108585"/>
                  </a:cubicBezTo>
                  <a:lnTo>
                    <a:pt x="551688" y="60960"/>
                  </a:lnTo>
                  <a:cubicBezTo>
                    <a:pt x="494274" y="21926"/>
                    <a:pt x="426610" y="718"/>
                    <a:pt x="357188" y="0"/>
                  </a:cubicBezTo>
                  <a:cubicBezTo>
                    <a:pt x="206978" y="0"/>
                    <a:pt x="99441" y="111919"/>
                    <a:pt x="73152" y="285750"/>
                  </a:cubicBezTo>
                  <a:lnTo>
                    <a:pt x="0" y="285750"/>
                  </a:lnTo>
                  <a:lnTo>
                    <a:pt x="0" y="342900"/>
                  </a:lnTo>
                  <a:lnTo>
                    <a:pt x="67628" y="342900"/>
                  </a:lnTo>
                  <a:cubicBezTo>
                    <a:pt x="67151" y="352425"/>
                    <a:pt x="66866" y="361950"/>
                    <a:pt x="66866" y="371475"/>
                  </a:cubicBezTo>
                  <a:cubicBezTo>
                    <a:pt x="66866" y="381000"/>
                    <a:pt x="66866" y="390525"/>
                    <a:pt x="67628" y="400050"/>
                  </a:cubicBezTo>
                  <a:lnTo>
                    <a:pt x="0" y="400050"/>
                  </a:lnTo>
                  <a:lnTo>
                    <a:pt x="0" y="457200"/>
                  </a:lnTo>
                  <a:lnTo>
                    <a:pt x="73152" y="457200"/>
                  </a:lnTo>
                  <a:cubicBezTo>
                    <a:pt x="99441" y="631031"/>
                    <a:pt x="206502" y="742950"/>
                    <a:pt x="357188" y="742950"/>
                  </a:cubicBezTo>
                  <a:cubicBezTo>
                    <a:pt x="426630" y="742176"/>
                    <a:pt x="494295" y="720902"/>
                    <a:pt x="551688" y="681800"/>
                  </a:cubicBezTo>
                  <a:close/>
                </a:path>
              </a:pathLst>
            </a:custGeom>
            <a:solidFill>
              <a:srgbClr val="000000"/>
            </a:solidFill>
            <a:ln w="9525" cap="flat">
              <a:noFill/>
              <a:prstDash val="solid"/>
              <a:miter/>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endParaRPr lang="es-ES"/>
            </a:p>
          </p:txBody>
        </p:sp>
      </p:grpSp>
      <p:grpSp>
        <p:nvGrpSpPr>
          <p:cNvPr id="24" name="Grupo 23">
            <a:extLst>
              <a:ext uri="{FF2B5EF4-FFF2-40B4-BE49-F238E27FC236}">
                <a16:creationId xmlns:a16="http://schemas.microsoft.com/office/drawing/2014/main" id="{AA26F197-5BA9-49FB-AFA9-CDFE9C74C350}"/>
              </a:ext>
            </a:extLst>
          </p:cNvPr>
          <p:cNvGrpSpPr/>
          <p:nvPr/>
        </p:nvGrpSpPr>
        <p:grpSpPr>
          <a:xfrm>
            <a:off x="6280351" y="4483898"/>
            <a:ext cx="1278781" cy="1138668"/>
            <a:chOff x="6280351" y="4483898"/>
            <a:chExt cx="1278781" cy="1138668"/>
          </a:xfrm>
        </p:grpSpPr>
        <p:sp>
          <p:nvSpPr>
            <p:cNvPr id="13" name="Lágrima 12">
              <a:extLst>
                <a:ext uri="{FF2B5EF4-FFF2-40B4-BE49-F238E27FC236}">
                  <a16:creationId xmlns:a16="http://schemas.microsoft.com/office/drawing/2014/main" id="{6923EF82-5433-4ACB-BCAE-BC99974AD492}"/>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B9728DA-B841-415E-9333-7C8749B8CFFE}"/>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grpSp>
        <p:nvGrpSpPr>
          <p:cNvPr id="17" name="Gráfico 15" descr="Grupo">
            <a:extLst>
              <a:ext uri="{FF2B5EF4-FFF2-40B4-BE49-F238E27FC236}">
                <a16:creationId xmlns:a16="http://schemas.microsoft.com/office/drawing/2014/main" id="{16EA8CEB-361F-494D-9ACA-CDA2B6A299E2}"/>
              </a:ext>
            </a:extLst>
          </p:cNvPr>
          <p:cNvGrpSpPr/>
          <p:nvPr/>
        </p:nvGrpSpPr>
        <p:grpSpPr>
          <a:xfrm>
            <a:off x="8579107" y="4955635"/>
            <a:ext cx="2190876" cy="1478181"/>
            <a:chOff x="8579107" y="4955635"/>
            <a:chExt cx="2190876" cy="1478181"/>
          </a:xfrm>
          <a:solidFill>
            <a:srgbClr val="000000"/>
          </a:solidFill>
        </p:grpSpPr>
        <p:sp>
          <p:nvSpPr>
            <p:cNvPr id="18" name="Forma libre: forma 17">
              <a:extLst>
                <a:ext uri="{FF2B5EF4-FFF2-40B4-BE49-F238E27FC236}">
                  <a16:creationId xmlns:a16="http://schemas.microsoft.com/office/drawing/2014/main" id="{2153AE70-ABD9-466D-B981-0B464C274B2D}"/>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9" name="Forma libre: forma 18">
              <a:extLst>
                <a:ext uri="{FF2B5EF4-FFF2-40B4-BE49-F238E27FC236}">
                  <a16:creationId xmlns:a16="http://schemas.microsoft.com/office/drawing/2014/main" id="{AC4ACA17-E488-4DAC-BC56-D36211B7F7B7}"/>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0" name="Forma libre: forma 19">
              <a:extLst>
                <a:ext uri="{FF2B5EF4-FFF2-40B4-BE49-F238E27FC236}">
                  <a16:creationId xmlns:a16="http://schemas.microsoft.com/office/drawing/2014/main" id="{FE2297EE-A6BB-4ABF-87E3-4C70C90A5D79}"/>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1" name="Forma libre: forma 20">
              <a:extLst>
                <a:ext uri="{FF2B5EF4-FFF2-40B4-BE49-F238E27FC236}">
                  <a16:creationId xmlns:a16="http://schemas.microsoft.com/office/drawing/2014/main" id="{663557EB-F710-43EC-AD2B-4E801288710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2" name="Forma libre: forma 21">
              <a:extLst>
                <a:ext uri="{FF2B5EF4-FFF2-40B4-BE49-F238E27FC236}">
                  <a16:creationId xmlns:a16="http://schemas.microsoft.com/office/drawing/2014/main" id="{8EEFC560-7A49-44C4-8FC2-696ADB152881}"/>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spTree>
    <p:extLst>
      <p:ext uri="{BB962C8B-B14F-4D97-AF65-F5344CB8AC3E}">
        <p14:creationId xmlns:p14="http://schemas.microsoft.com/office/powerpoint/2010/main" val="709300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961248" y="515914"/>
            <a:ext cx="686568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La </a:t>
            </a:r>
            <a:r>
              <a:rPr kumimoji="0" lang="es-ES" sz="2800" b="0" i="0" u="none" strike="noStrike" kern="1200" cap="none" spc="0" normalizeH="0" baseline="0" noProof="0" dirty="0">
                <a:ln>
                  <a:noFill/>
                </a:ln>
                <a:solidFill>
                  <a:srgbClr val="00B0F0"/>
                </a:solidFill>
                <a:effectLst/>
                <a:uLnTx/>
                <a:uFillTx/>
                <a:latin typeface="Corbel" panose="020B0503020204020204"/>
                <a:ea typeface="+mn-ea"/>
                <a:cs typeface="+mn-cs"/>
              </a:rPr>
              <a:t>estacionalidad</a:t>
            </a: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sugiere que ciertas tendencias aparecerán de forma cíclica</a:t>
            </a:r>
          </a:p>
        </p:txBody>
      </p:sp>
      <p:pic>
        <p:nvPicPr>
          <p:cNvPr id="1026" name="Picture 2" descr="Refranes para niños de las estaciones - tucuentofavorito.com">
            <a:extLst>
              <a:ext uri="{FF2B5EF4-FFF2-40B4-BE49-F238E27FC236}">
                <a16:creationId xmlns:a16="http://schemas.microsoft.com/office/drawing/2014/main" id="{3E8AF93B-ABAB-4BC1-B193-85DB4CBEC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34" b="2511"/>
          <a:stretch/>
        </p:blipFill>
        <p:spPr bwMode="auto">
          <a:xfrm>
            <a:off x="5726349" y="3676707"/>
            <a:ext cx="5985893" cy="2665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scena de la naturaleza de día y de noche | Vector Premium">
            <a:extLst>
              <a:ext uri="{FF2B5EF4-FFF2-40B4-BE49-F238E27FC236}">
                <a16:creationId xmlns:a16="http://schemas.microsoft.com/office/drawing/2014/main" id="{591CB05C-826D-45F8-998E-DC0C43F16D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62"/>
          <a:stretch/>
        </p:blipFill>
        <p:spPr bwMode="auto">
          <a:xfrm>
            <a:off x="3210128" y="1873452"/>
            <a:ext cx="3060970" cy="2209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1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1000"/>
                                        <p:tgtEl>
                                          <p:spTgt spid="1028"/>
                                        </p:tgtEl>
                                      </p:cBhvr>
                                    </p:animEffect>
                                    <p:anim calcmode="lin" valueType="num">
                                      <p:cBhvr>
                                        <p:cTn id="20" dur="1000" fill="hold"/>
                                        <p:tgtEl>
                                          <p:spTgt spid="1028"/>
                                        </p:tgtEl>
                                        <p:attrNameLst>
                                          <p:attrName>ppt_x</p:attrName>
                                        </p:attrNameLst>
                                      </p:cBhvr>
                                      <p:tavLst>
                                        <p:tav tm="0">
                                          <p:val>
                                            <p:strVal val="#ppt_x"/>
                                          </p:val>
                                        </p:tav>
                                        <p:tav tm="100000">
                                          <p:val>
                                            <p:strVal val="#ppt_x"/>
                                          </p:val>
                                        </p:tav>
                                      </p:tavLst>
                                    </p:anim>
                                    <p:anim calcmode="lin" valueType="num">
                                      <p:cBhvr>
                                        <p:cTn id="2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359265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Estacionalidad</a:t>
            </a:r>
          </a:p>
        </p:txBody>
      </p:sp>
      <p:sp>
        <p:nvSpPr>
          <p:cNvPr id="8" name="Rectángulo 7">
            <a:extLst>
              <a:ext uri="{FF2B5EF4-FFF2-40B4-BE49-F238E27FC236}">
                <a16:creationId xmlns:a16="http://schemas.microsoft.com/office/drawing/2014/main" id="{6EEC70F0-EF3E-4186-85B5-8218D22BE2BC}"/>
              </a:ext>
            </a:extLst>
          </p:cNvPr>
          <p:cNvSpPr/>
          <p:nvPr/>
        </p:nvSpPr>
        <p:spPr>
          <a:xfrm>
            <a:off x="2335367" y="1802034"/>
            <a:ext cx="5708614" cy="95410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Descomponer la serie en tres efectos: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aphicFrame>
        <p:nvGraphicFramePr>
          <p:cNvPr id="3" name="Diagrama 2">
            <a:extLst>
              <a:ext uri="{FF2B5EF4-FFF2-40B4-BE49-F238E27FC236}">
                <a16:creationId xmlns:a16="http://schemas.microsoft.com/office/drawing/2014/main" id="{35279190-654F-4D1D-9676-BAE58E0B1BC2}"/>
              </a:ext>
            </a:extLst>
          </p:cNvPr>
          <p:cNvGraphicFramePr/>
          <p:nvPr/>
        </p:nvGraphicFramePr>
        <p:xfrm>
          <a:off x="5387942" y="2840982"/>
          <a:ext cx="6051685" cy="284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a:extLst>
              <a:ext uri="{FF2B5EF4-FFF2-40B4-BE49-F238E27FC236}">
                <a16:creationId xmlns:a16="http://schemas.microsoft.com/office/drawing/2014/main" id="{11052C35-D3D6-4AB8-8244-6E8D7C256023}"/>
              </a:ext>
            </a:extLst>
          </p:cNvPr>
          <p:cNvSpPr txBox="1"/>
          <p:nvPr/>
        </p:nvSpPr>
        <p:spPr>
          <a:xfrm>
            <a:off x="9097366" y="2978870"/>
            <a:ext cx="1682255"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PATRÓN</a:t>
            </a:r>
          </a:p>
        </p:txBody>
      </p:sp>
      <p:sp>
        <p:nvSpPr>
          <p:cNvPr id="10" name="CuadroTexto 9">
            <a:extLst>
              <a:ext uri="{FF2B5EF4-FFF2-40B4-BE49-F238E27FC236}">
                <a16:creationId xmlns:a16="http://schemas.microsoft.com/office/drawing/2014/main" id="{6879D4F2-3255-4FD8-B292-FFAAFE50B9AB}"/>
              </a:ext>
            </a:extLst>
          </p:cNvPr>
          <p:cNvSpPr txBox="1"/>
          <p:nvPr/>
        </p:nvSpPr>
        <p:spPr>
          <a:xfrm>
            <a:off x="9097366" y="3968765"/>
            <a:ext cx="149271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CICLOS</a:t>
            </a:r>
          </a:p>
        </p:txBody>
      </p:sp>
      <p:sp>
        <p:nvSpPr>
          <p:cNvPr id="11" name="CuadroTexto 10">
            <a:extLst>
              <a:ext uri="{FF2B5EF4-FFF2-40B4-BE49-F238E27FC236}">
                <a16:creationId xmlns:a16="http://schemas.microsoft.com/office/drawing/2014/main" id="{A6026B60-4BE5-433B-AE80-5A16317605B0}"/>
              </a:ext>
            </a:extLst>
          </p:cNvPr>
          <p:cNvSpPr txBox="1"/>
          <p:nvPr/>
        </p:nvSpPr>
        <p:spPr>
          <a:xfrm>
            <a:off x="9097366" y="4958660"/>
            <a:ext cx="1441420"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ERROR</a:t>
            </a:r>
          </a:p>
        </p:txBody>
      </p:sp>
    </p:spTree>
    <p:extLst>
      <p:ext uri="{BB962C8B-B14F-4D97-AF65-F5344CB8AC3E}">
        <p14:creationId xmlns:p14="http://schemas.microsoft.com/office/powerpoint/2010/main" val="20844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9B3C51B-0AF8-490D-B7CC-A11C313EDA88}"/>
                                            </p:graphicEl>
                                          </p:spTgt>
                                        </p:tgtEl>
                                        <p:attrNameLst>
                                          <p:attrName>style.visibility</p:attrName>
                                        </p:attrNameLst>
                                      </p:cBhvr>
                                      <p:to>
                                        <p:strVal val="visible"/>
                                      </p:to>
                                    </p:set>
                                    <p:animEffect transition="in" filter="fade">
                                      <p:cBhvr>
                                        <p:cTn id="17" dur="500"/>
                                        <p:tgtEl>
                                          <p:spTgt spid="3">
                                            <p:graphicEl>
                                              <a:dgm id="{79B3C51B-0AF8-490D-B7CC-A11C313EDA8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BE07003-7B3F-435B-B0D3-0240804CC70F}"/>
                                            </p:graphicEl>
                                          </p:spTgt>
                                        </p:tgtEl>
                                        <p:attrNameLst>
                                          <p:attrName>style.visibility</p:attrName>
                                        </p:attrNameLst>
                                      </p:cBhvr>
                                      <p:to>
                                        <p:strVal val="visible"/>
                                      </p:to>
                                    </p:set>
                                    <p:animEffect transition="in" filter="fade">
                                      <p:cBhvr>
                                        <p:cTn id="22" dur="500"/>
                                        <p:tgtEl>
                                          <p:spTgt spid="3">
                                            <p:graphicEl>
                                              <a:dgm id="{6BE07003-7B3F-435B-B0D3-0240804CC70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08D947-2A16-45A5-9C3C-840EEBA2D0B3}"/>
                                            </p:graphicEl>
                                          </p:spTgt>
                                        </p:tgtEl>
                                        <p:attrNameLst>
                                          <p:attrName>style.visibility</p:attrName>
                                        </p:attrNameLst>
                                      </p:cBhvr>
                                      <p:to>
                                        <p:strVal val="visible"/>
                                      </p:to>
                                    </p:set>
                                    <p:animEffect transition="in" filter="fade">
                                      <p:cBhvr>
                                        <p:cTn id="27" dur="500"/>
                                        <p:tgtEl>
                                          <p:spTgt spid="3">
                                            <p:graphicEl>
                                              <a:dgm id="{5D08D947-2A16-45A5-9C3C-840EEBA2D0B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Graphic spid="3" grpId="0">
        <p:bldSub>
          <a:bldDgm bld="lvlOne"/>
        </p:bldSub>
      </p:bldGraphic>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257577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Tendencia</a:t>
            </a:r>
          </a:p>
        </p:txBody>
      </p:sp>
      <p:pic>
        <p:nvPicPr>
          <p:cNvPr id="3" name="Imagen 2">
            <a:extLst>
              <a:ext uri="{FF2B5EF4-FFF2-40B4-BE49-F238E27FC236}">
                <a16:creationId xmlns:a16="http://schemas.microsoft.com/office/drawing/2014/main" id="{156EF111-F22A-46F3-8F68-CD71FC56594B}"/>
              </a:ext>
            </a:extLst>
          </p:cNvPr>
          <p:cNvPicPr>
            <a:picLocks noChangeAspect="1"/>
          </p:cNvPicPr>
          <p:nvPr/>
        </p:nvPicPr>
        <p:blipFill>
          <a:blip r:embed="rId3"/>
          <a:stretch>
            <a:fillRect/>
          </a:stretch>
        </p:blipFill>
        <p:spPr>
          <a:xfrm>
            <a:off x="5323335" y="2218484"/>
            <a:ext cx="6416736" cy="365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D791FC7C-709D-480C-BAF3-27BA3E34E54D}"/>
              </a:ext>
            </a:extLst>
          </p:cNvPr>
          <p:cNvSpPr txBox="1"/>
          <p:nvPr/>
        </p:nvSpPr>
        <p:spPr>
          <a:xfrm rot="19442002">
            <a:off x="5693485" y="3228945"/>
            <a:ext cx="80502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arriba</a:t>
            </a:r>
          </a:p>
        </p:txBody>
      </p:sp>
      <p:sp>
        <p:nvSpPr>
          <p:cNvPr id="7" name="CuadroTexto 6">
            <a:extLst>
              <a:ext uri="{FF2B5EF4-FFF2-40B4-BE49-F238E27FC236}">
                <a16:creationId xmlns:a16="http://schemas.microsoft.com/office/drawing/2014/main" id="{B38FBFD0-C69C-4285-A754-8BDA96C0637D}"/>
              </a:ext>
            </a:extLst>
          </p:cNvPr>
          <p:cNvSpPr txBox="1"/>
          <p:nvPr/>
        </p:nvSpPr>
        <p:spPr>
          <a:xfrm>
            <a:off x="6672491" y="2405644"/>
            <a:ext cx="261802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horizontal/estacionaria</a:t>
            </a:r>
          </a:p>
        </p:txBody>
      </p:sp>
      <p:sp>
        <p:nvSpPr>
          <p:cNvPr id="8" name="CuadroTexto 7">
            <a:extLst>
              <a:ext uri="{FF2B5EF4-FFF2-40B4-BE49-F238E27FC236}">
                <a16:creationId xmlns:a16="http://schemas.microsoft.com/office/drawing/2014/main" id="{507F3615-7678-4B32-BB32-7816D567FE8D}"/>
              </a:ext>
            </a:extLst>
          </p:cNvPr>
          <p:cNvSpPr txBox="1"/>
          <p:nvPr/>
        </p:nvSpPr>
        <p:spPr>
          <a:xfrm rot="1858336">
            <a:off x="9231111" y="3328877"/>
            <a:ext cx="80502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abajo</a:t>
            </a:r>
          </a:p>
        </p:txBody>
      </p:sp>
    </p:spTree>
    <p:extLst>
      <p:ext uri="{BB962C8B-B14F-4D97-AF65-F5344CB8AC3E}">
        <p14:creationId xmlns:p14="http://schemas.microsoft.com/office/powerpoint/2010/main" val="167604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ítulo 1">
                <a:extLst>
                  <a:ext uri="{FF2B5EF4-FFF2-40B4-BE49-F238E27FC236}">
                    <a16:creationId xmlns:a16="http://schemas.microsoft.com/office/drawing/2014/main" id="{79051B2F-0970-40CE-B166-92AA51149A7B}"/>
                  </a:ext>
                </a:extLst>
              </p:cNvPr>
              <p:cNvSpPr>
                <a:spLocks noGrp="1"/>
              </p:cNvSpPr>
              <p:nvPr>
                <p:ph type="title"/>
              </p:nvPr>
            </p:nvSpPr>
            <p:spPr>
              <a:xfrm>
                <a:off x="1607368" y="2698691"/>
                <a:ext cx="9780102" cy="1161627"/>
              </a:xfrm>
            </p:spPr>
            <p:txBody>
              <a:bodyPr vert="horz" lIns="91440" tIns="45720" rIns="91440" bIns="45720" rtlCol="0" anchor="b">
                <a:normAutofit fontScale="90000"/>
              </a:bodyPr>
              <a:lstStyle/>
              <a:p>
                <a:pPr algn="r"/>
                <a:r>
                  <a:rPr lang="en-US" sz="6000" dirty="0">
                    <a:ln w="0"/>
                    <a:effectLst>
                      <a:outerShdw blurRad="38100" dist="19050" dir="2700000" algn="tl" rotWithShape="0">
                        <a:schemeClr val="dk1">
                          <a:alpha val="40000"/>
                        </a:schemeClr>
                      </a:outerShdw>
                    </a:effectLst>
                  </a:rPr>
                  <a:t>Estacionalidad </a:t>
                </a:r>
                <a14:m>
                  <m:oMath xmlns:m="http://schemas.openxmlformats.org/officeDocument/2006/math">
                    <m:r>
                      <a:rPr lang="en-US" sz="6000" i="1" dirty="0"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r>
                  <a:rPr lang="en-US" sz="6000" dirty="0">
                    <a:ln w="0"/>
                    <a:effectLst>
                      <a:outerShdw blurRad="38100" dist="19050" dir="2700000" algn="tl" rotWithShape="0">
                        <a:schemeClr val="dk1">
                          <a:alpha val="40000"/>
                        </a:schemeClr>
                      </a:outerShdw>
                    </a:effectLst>
                  </a:rPr>
                  <a:t> Estacionariedad </a:t>
                </a:r>
              </a:p>
            </p:txBody>
          </p:sp>
        </mc:Choice>
        <mc:Fallback xmlns="">
          <p:sp>
            <p:nvSpPr>
              <p:cNvPr id="23" name="Título 1">
                <a:extLst>
                  <a:ext uri="{FF2B5EF4-FFF2-40B4-BE49-F238E27FC236}">
                    <a16:creationId xmlns:a16="http://schemas.microsoft.com/office/drawing/2014/main" id="{79051B2F-0970-40CE-B166-92AA51149A7B}"/>
                  </a:ext>
                </a:extLst>
              </p:cNvPr>
              <p:cNvSpPr>
                <a:spLocks noGrp="1" noRot="1" noChangeAspect="1" noMove="1" noResize="1" noEditPoints="1" noAdjustHandles="1" noChangeArrowheads="1" noChangeShapeType="1" noTextEdit="1"/>
              </p:cNvSpPr>
              <p:nvPr>
                <p:ph type="title"/>
              </p:nvPr>
            </p:nvSpPr>
            <p:spPr>
              <a:xfrm>
                <a:off x="1607368" y="2698691"/>
                <a:ext cx="9780102" cy="1161627"/>
              </a:xfrm>
              <a:blipFill>
                <a:blip r:embed="rId3"/>
                <a:stretch>
                  <a:fillRect l="-2335" r="-5188" b="-35870"/>
                </a:stretch>
              </a:blipFill>
            </p:spPr>
            <p:txBody>
              <a:bodyPr/>
              <a:lstStyle/>
              <a:p>
                <a:r>
                  <a:rPr lang="en-US">
                    <a:noFill/>
                  </a:rPr>
                  <a:t> </a:t>
                </a:r>
              </a:p>
            </p:txBody>
          </p:sp>
        </mc:Fallback>
      </mc:AlternateContent>
    </p:spTree>
    <p:extLst>
      <p:ext uri="{BB962C8B-B14F-4D97-AF65-F5344CB8AC3E}">
        <p14:creationId xmlns:p14="http://schemas.microsoft.com/office/powerpoint/2010/main" val="298702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a:extLst>
              <a:ext uri="{FF2B5EF4-FFF2-40B4-BE49-F238E27FC236}">
                <a16:creationId xmlns:a16="http://schemas.microsoft.com/office/drawing/2014/main" id="{951B951F-43A2-4DDA-BAB2-2211EDCEF56C}"/>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9"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3217394" y="1380068"/>
            <a:ext cx="8574622" cy="2616199"/>
          </a:xfrm>
        </p:spPr>
        <p:txBody>
          <a:bodyPr>
            <a:normAutofit/>
          </a:bodyPr>
          <a:lstStyle/>
          <a:p>
            <a:r>
              <a:rPr lang="es-ES" dirty="0"/>
              <a:t>Estacionariedad</a:t>
            </a:r>
          </a:p>
        </p:txBody>
      </p:sp>
    </p:spTree>
    <p:extLst>
      <p:ext uri="{BB962C8B-B14F-4D97-AF65-F5344CB8AC3E}">
        <p14:creationId xmlns:p14="http://schemas.microsoft.com/office/powerpoint/2010/main" val="263120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431881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estacionaria</a:t>
            </a:r>
          </a:p>
        </p:txBody>
      </p:sp>
      <p:sp>
        <p:nvSpPr>
          <p:cNvPr id="3" name="Rectángulo 2">
            <a:extLst>
              <a:ext uri="{FF2B5EF4-FFF2-40B4-BE49-F238E27FC236}">
                <a16:creationId xmlns:a16="http://schemas.microsoft.com/office/drawing/2014/main" id="{939FE360-1E10-4C14-8B57-ADC80FF8CE5A}"/>
              </a:ext>
            </a:extLst>
          </p:cNvPr>
          <p:cNvSpPr/>
          <p:nvPr/>
        </p:nvSpPr>
        <p:spPr>
          <a:xfrm>
            <a:off x="2802434" y="2282388"/>
            <a:ext cx="8635052"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Es estable a lo largo del tiempo, es decir, cuando la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media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 la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varianza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son constantes en el tiempo, y además, no presenta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tendencia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t>
            </a:r>
          </a:p>
        </p:txBody>
      </p:sp>
      <p:pic>
        <p:nvPicPr>
          <p:cNvPr id="4" name="Imagen 3">
            <a:extLst>
              <a:ext uri="{FF2B5EF4-FFF2-40B4-BE49-F238E27FC236}">
                <a16:creationId xmlns:a16="http://schemas.microsoft.com/office/drawing/2014/main" id="{CD0A28E5-E1A5-D352-6708-31315F8594E2}"/>
              </a:ext>
            </a:extLst>
          </p:cNvPr>
          <p:cNvPicPr>
            <a:picLocks noChangeAspect="1"/>
          </p:cNvPicPr>
          <p:nvPr/>
        </p:nvPicPr>
        <p:blipFill rotWithShape="1">
          <a:blip r:embed="rId3"/>
          <a:srcRect b="5840"/>
          <a:stretch/>
        </p:blipFill>
        <p:spPr>
          <a:xfrm>
            <a:off x="6689190" y="3429000"/>
            <a:ext cx="4748296" cy="307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4002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5030544"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no estacionaria</a:t>
            </a:r>
          </a:p>
        </p:txBody>
      </p:sp>
      <p:sp>
        <p:nvSpPr>
          <p:cNvPr id="3" name="Rectángulo 2">
            <a:extLst>
              <a:ext uri="{FF2B5EF4-FFF2-40B4-BE49-F238E27FC236}">
                <a16:creationId xmlns:a16="http://schemas.microsoft.com/office/drawing/2014/main" id="{939FE360-1E10-4C14-8B57-ADC80FF8CE5A}"/>
              </a:ext>
            </a:extLst>
          </p:cNvPr>
          <p:cNvSpPr/>
          <p:nvPr/>
        </p:nvSpPr>
        <p:spPr>
          <a:xfrm>
            <a:off x="2802434" y="2282388"/>
            <a:ext cx="8635052"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Su tendencia y/o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variabilidad</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cambian en el tiempo. Los cambios en la media determinan una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tendencia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a crecer o decrecer a largo plazo, por lo que no oscilaría alrededor de un valor constante.</a:t>
            </a:r>
          </a:p>
        </p:txBody>
      </p:sp>
    </p:spTree>
    <p:extLst>
      <p:ext uri="{BB962C8B-B14F-4D97-AF65-F5344CB8AC3E}">
        <p14:creationId xmlns:p14="http://schemas.microsoft.com/office/powerpoint/2010/main" val="2790386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F96C575-39AC-405B-B7A2-B8E3CADE7C30}"/>
              </a:ext>
            </a:extLst>
          </p:cNvPr>
          <p:cNvSpPr txBox="1">
            <a:spLocks/>
          </p:cNvSpPr>
          <p:nvPr/>
        </p:nvSpPr>
        <p:spPr>
          <a:xfrm>
            <a:off x="1224841" y="-79432"/>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Ejemplos</a:t>
            </a:r>
          </a:p>
        </p:txBody>
      </p:sp>
      <p:pic>
        <p:nvPicPr>
          <p:cNvPr id="12" name="Imagen 11">
            <a:extLst>
              <a:ext uri="{FF2B5EF4-FFF2-40B4-BE49-F238E27FC236}">
                <a16:creationId xmlns:a16="http://schemas.microsoft.com/office/drawing/2014/main" id="{71AFE00F-304F-4FD8-9F8D-CB5F8B4CF77D}"/>
              </a:ext>
            </a:extLst>
          </p:cNvPr>
          <p:cNvPicPr/>
          <p:nvPr/>
        </p:nvPicPr>
        <p:blipFill rotWithShape="1">
          <a:blip r:embed="rId3">
            <a:extLst>
              <a:ext uri="{28A0092B-C50C-407E-A947-70E740481C1C}">
                <a14:useLocalDpi xmlns:a14="http://schemas.microsoft.com/office/drawing/2010/main" val="0"/>
              </a:ext>
            </a:extLst>
          </a:blip>
          <a:srcRect l="3969" r="5440" b="15287"/>
          <a:stretch/>
        </p:blipFill>
        <p:spPr bwMode="auto">
          <a:xfrm>
            <a:off x="1411614" y="1656000"/>
            <a:ext cx="4891909" cy="203336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FA31B464-FB8D-4A64-972B-345D9D8823F6}"/>
              </a:ext>
            </a:extLst>
          </p:cNvPr>
          <p:cNvPicPr/>
          <p:nvPr/>
        </p:nvPicPr>
        <p:blipFill rotWithShape="1">
          <a:blip r:embed="rId4">
            <a:extLst>
              <a:ext uri="{28A0092B-C50C-407E-A947-70E740481C1C}">
                <a14:useLocalDpi xmlns:a14="http://schemas.microsoft.com/office/drawing/2010/main" val="0"/>
              </a:ext>
            </a:extLst>
          </a:blip>
          <a:srcRect b="14632"/>
          <a:stretch/>
        </p:blipFill>
        <p:spPr bwMode="auto">
          <a:xfrm>
            <a:off x="3603503" y="4164915"/>
            <a:ext cx="5400040" cy="2033369"/>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B56D3335-D519-4046-A75A-1AFA1AA08BF2}"/>
              </a:ext>
            </a:extLst>
          </p:cNvPr>
          <p:cNvPicPr/>
          <p:nvPr/>
        </p:nvPicPr>
        <p:blipFill rotWithShape="1">
          <a:blip r:embed="rId5">
            <a:extLst>
              <a:ext uri="{28A0092B-C50C-407E-A947-70E740481C1C}">
                <a14:useLocalDpi xmlns:a14="http://schemas.microsoft.com/office/drawing/2010/main" val="0"/>
              </a:ext>
            </a:extLst>
          </a:blip>
          <a:srcRect l="2697" t="5565" r="468" b="19213"/>
          <a:stretch/>
        </p:blipFill>
        <p:spPr bwMode="auto">
          <a:xfrm>
            <a:off x="6605080" y="1673167"/>
            <a:ext cx="5220460" cy="2033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27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Imagen que contiene paraguas, blanco&#10;&#10;Descripción generada automáticamente">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966" b="90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Prueba </a:t>
            </a:r>
            <a:r>
              <a:rPr lang="es-ES" dirty="0" err="1"/>
              <a:t>Dickey</a:t>
            </a:r>
            <a:r>
              <a:rPr lang="es-ES" dirty="0"/>
              <a:t> Fuller de estacionariedad</a:t>
            </a:r>
          </a:p>
        </p:txBody>
      </p:sp>
    </p:spTree>
    <p:extLst>
      <p:ext uri="{BB962C8B-B14F-4D97-AF65-F5344CB8AC3E}">
        <p14:creationId xmlns:p14="http://schemas.microsoft.com/office/powerpoint/2010/main" val="97716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3974165" cy="144655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de tiempo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 name="Rectángulo 3">
            <a:extLst>
              <a:ext uri="{FF2B5EF4-FFF2-40B4-BE49-F238E27FC236}">
                <a16:creationId xmlns:a16="http://schemas.microsoft.com/office/drawing/2014/main" id="{E464AEB2-4CAB-4637-8722-8D46DFD3F2A2}"/>
              </a:ext>
            </a:extLst>
          </p:cNvPr>
          <p:cNvSpPr/>
          <p:nvPr/>
        </p:nvSpPr>
        <p:spPr>
          <a:xfrm>
            <a:off x="2746274" y="2527897"/>
            <a:ext cx="3481081"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¿estacionaria?</a:t>
            </a:r>
          </a:p>
        </p:txBody>
      </p:sp>
      <p:sp>
        <p:nvSpPr>
          <p:cNvPr id="5" name="Rectángulo 4">
            <a:extLst>
              <a:ext uri="{FF2B5EF4-FFF2-40B4-BE49-F238E27FC236}">
                <a16:creationId xmlns:a16="http://schemas.microsoft.com/office/drawing/2014/main" id="{1D23C73A-22F5-491B-B9B5-733BC229CA24}"/>
              </a:ext>
            </a:extLst>
          </p:cNvPr>
          <p:cNvSpPr/>
          <p:nvPr/>
        </p:nvSpPr>
        <p:spPr>
          <a:xfrm>
            <a:off x="6791944" y="3429000"/>
            <a:ext cx="4206601"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¿no estacionaria?</a:t>
            </a:r>
          </a:p>
        </p:txBody>
      </p:sp>
    </p:spTree>
    <p:extLst>
      <p:ext uri="{BB962C8B-B14F-4D97-AF65-F5344CB8AC3E}">
        <p14:creationId xmlns:p14="http://schemas.microsoft.com/office/powerpoint/2010/main" val="115521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financieras</a:t>
            </a:r>
          </a:p>
        </p:txBody>
      </p:sp>
      <p:grpSp>
        <p:nvGrpSpPr>
          <p:cNvPr id="4" name="Grupo 3">
            <a:extLst>
              <a:ext uri="{FF2B5EF4-FFF2-40B4-BE49-F238E27FC236}">
                <a16:creationId xmlns:a16="http://schemas.microsoft.com/office/drawing/2014/main" id="{A283CB41-E3AC-65B3-0390-7D2F5F67EAA0}"/>
              </a:ext>
            </a:extLst>
          </p:cNvPr>
          <p:cNvGrpSpPr/>
          <p:nvPr/>
        </p:nvGrpSpPr>
        <p:grpSpPr>
          <a:xfrm>
            <a:off x="2065551" y="954856"/>
            <a:ext cx="1074655" cy="1065229"/>
            <a:chOff x="4094376" y="3558868"/>
            <a:chExt cx="1074655" cy="1065229"/>
          </a:xfrm>
        </p:grpSpPr>
        <p:sp>
          <p:nvSpPr>
            <p:cNvPr id="5" name="Elipse 4">
              <a:extLst>
                <a:ext uri="{FF2B5EF4-FFF2-40B4-BE49-F238E27FC236}">
                  <a16:creationId xmlns:a16="http://schemas.microsoft.com/office/drawing/2014/main" id="{54766225-EA2E-E1DE-1C33-811EBC610C17}"/>
                </a:ext>
              </a:extLst>
            </p:cNvPr>
            <p:cNvSpPr/>
            <p:nvPr/>
          </p:nvSpPr>
          <p:spPr>
            <a:xfrm>
              <a:off x="4094376" y="3558868"/>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6" name="Gráfico 5" descr="Euro">
              <a:extLst>
                <a:ext uri="{FF2B5EF4-FFF2-40B4-BE49-F238E27FC236}">
                  <a16:creationId xmlns:a16="http://schemas.microsoft.com/office/drawing/2014/main" id="{FAB2F1CC-1EE9-46D1-A957-44011411D33B}"/>
                </a:ext>
              </a:extLst>
            </p:cNvPr>
            <p:cNvSpPr/>
            <p:nvPr/>
          </p:nvSpPr>
          <p:spPr>
            <a:xfrm>
              <a:off x="4284482" y="3720007"/>
              <a:ext cx="542925" cy="742950"/>
            </a:xfrm>
            <a:custGeom>
              <a:avLst/>
              <a:gdLst>
                <a:gd name="connsiteX0" fmla="*/ 520351 w 542925"/>
                <a:gd name="connsiteY0" fmla="*/ 634365 h 742950"/>
                <a:gd name="connsiteX1" fmla="*/ 357188 w 542925"/>
                <a:gd name="connsiteY1" fmla="*/ 685800 h 742950"/>
                <a:gd name="connsiteX2" fmla="*/ 130969 w 542925"/>
                <a:gd name="connsiteY2" fmla="*/ 457200 h 742950"/>
                <a:gd name="connsiteX3" fmla="*/ 400050 w 542925"/>
                <a:gd name="connsiteY3" fmla="*/ 457200 h 742950"/>
                <a:gd name="connsiteX4" fmla="*/ 400050 w 542925"/>
                <a:gd name="connsiteY4" fmla="*/ 400050 h 742950"/>
                <a:gd name="connsiteX5" fmla="*/ 124397 w 542925"/>
                <a:gd name="connsiteY5" fmla="*/ 400050 h 742950"/>
                <a:gd name="connsiteX6" fmla="*/ 123825 w 542925"/>
                <a:gd name="connsiteY6" fmla="*/ 371475 h 742950"/>
                <a:gd name="connsiteX7" fmla="*/ 124587 w 542925"/>
                <a:gd name="connsiteY7" fmla="*/ 342900 h 742950"/>
                <a:gd name="connsiteX8" fmla="*/ 400050 w 542925"/>
                <a:gd name="connsiteY8" fmla="*/ 342900 h 742950"/>
                <a:gd name="connsiteX9" fmla="*/ 400050 w 542925"/>
                <a:gd name="connsiteY9" fmla="*/ 285750 h 742950"/>
                <a:gd name="connsiteX10" fmla="*/ 130969 w 542925"/>
                <a:gd name="connsiteY10" fmla="*/ 285750 h 742950"/>
                <a:gd name="connsiteX11" fmla="*/ 357188 w 542925"/>
                <a:gd name="connsiteY11" fmla="*/ 57150 h 742950"/>
                <a:gd name="connsiteX12" fmla="*/ 520351 w 542925"/>
                <a:gd name="connsiteY12" fmla="*/ 108585 h 742950"/>
                <a:gd name="connsiteX13" fmla="*/ 551688 w 542925"/>
                <a:gd name="connsiteY13" fmla="*/ 60960 h 742950"/>
                <a:gd name="connsiteX14" fmla="*/ 357188 w 542925"/>
                <a:gd name="connsiteY14" fmla="*/ 0 h 742950"/>
                <a:gd name="connsiteX15" fmla="*/ 73152 w 542925"/>
                <a:gd name="connsiteY15" fmla="*/ 285750 h 742950"/>
                <a:gd name="connsiteX16" fmla="*/ 0 w 542925"/>
                <a:gd name="connsiteY16" fmla="*/ 285750 h 742950"/>
                <a:gd name="connsiteX17" fmla="*/ 0 w 542925"/>
                <a:gd name="connsiteY17" fmla="*/ 342900 h 742950"/>
                <a:gd name="connsiteX18" fmla="*/ 67628 w 542925"/>
                <a:gd name="connsiteY18" fmla="*/ 342900 h 742950"/>
                <a:gd name="connsiteX19" fmla="*/ 66866 w 542925"/>
                <a:gd name="connsiteY19" fmla="*/ 371475 h 742950"/>
                <a:gd name="connsiteX20" fmla="*/ 67628 w 542925"/>
                <a:gd name="connsiteY20" fmla="*/ 400050 h 742950"/>
                <a:gd name="connsiteX21" fmla="*/ 0 w 542925"/>
                <a:gd name="connsiteY21" fmla="*/ 400050 h 742950"/>
                <a:gd name="connsiteX22" fmla="*/ 0 w 542925"/>
                <a:gd name="connsiteY22" fmla="*/ 457200 h 742950"/>
                <a:gd name="connsiteX23" fmla="*/ 73152 w 542925"/>
                <a:gd name="connsiteY23" fmla="*/ 457200 h 742950"/>
                <a:gd name="connsiteX24" fmla="*/ 357188 w 542925"/>
                <a:gd name="connsiteY24" fmla="*/ 742950 h 742950"/>
                <a:gd name="connsiteX25" fmla="*/ 551688 w 542925"/>
                <a:gd name="connsiteY25" fmla="*/ 681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925" h="742950">
                  <a:moveTo>
                    <a:pt x="520351" y="634365"/>
                  </a:moveTo>
                  <a:cubicBezTo>
                    <a:pt x="472230" y="667235"/>
                    <a:pt x="415460" y="685131"/>
                    <a:pt x="357188" y="685800"/>
                  </a:cubicBezTo>
                  <a:cubicBezTo>
                    <a:pt x="218218" y="685800"/>
                    <a:pt x="151543" y="575882"/>
                    <a:pt x="130969" y="457200"/>
                  </a:cubicBezTo>
                  <a:lnTo>
                    <a:pt x="400050" y="457200"/>
                  </a:lnTo>
                  <a:lnTo>
                    <a:pt x="400050" y="400050"/>
                  </a:lnTo>
                  <a:lnTo>
                    <a:pt x="124397" y="400050"/>
                  </a:lnTo>
                  <a:cubicBezTo>
                    <a:pt x="123825" y="390525"/>
                    <a:pt x="123825" y="381000"/>
                    <a:pt x="123825" y="371475"/>
                  </a:cubicBezTo>
                  <a:cubicBezTo>
                    <a:pt x="123825" y="361950"/>
                    <a:pt x="123825" y="352425"/>
                    <a:pt x="124587" y="342900"/>
                  </a:cubicBezTo>
                  <a:lnTo>
                    <a:pt x="400050" y="342900"/>
                  </a:lnTo>
                  <a:lnTo>
                    <a:pt x="400050" y="285750"/>
                  </a:lnTo>
                  <a:lnTo>
                    <a:pt x="130969" y="285750"/>
                  </a:lnTo>
                  <a:cubicBezTo>
                    <a:pt x="151543" y="167069"/>
                    <a:pt x="218218" y="57150"/>
                    <a:pt x="357188" y="57150"/>
                  </a:cubicBezTo>
                  <a:cubicBezTo>
                    <a:pt x="415454" y="57852"/>
                    <a:pt x="472215" y="75746"/>
                    <a:pt x="520351" y="108585"/>
                  </a:cubicBezTo>
                  <a:lnTo>
                    <a:pt x="551688" y="60960"/>
                  </a:lnTo>
                  <a:cubicBezTo>
                    <a:pt x="494274" y="21926"/>
                    <a:pt x="426610" y="718"/>
                    <a:pt x="357188" y="0"/>
                  </a:cubicBezTo>
                  <a:cubicBezTo>
                    <a:pt x="206978" y="0"/>
                    <a:pt x="99441" y="111919"/>
                    <a:pt x="73152" y="285750"/>
                  </a:cubicBezTo>
                  <a:lnTo>
                    <a:pt x="0" y="285750"/>
                  </a:lnTo>
                  <a:lnTo>
                    <a:pt x="0" y="342900"/>
                  </a:lnTo>
                  <a:lnTo>
                    <a:pt x="67628" y="342900"/>
                  </a:lnTo>
                  <a:cubicBezTo>
                    <a:pt x="67151" y="352425"/>
                    <a:pt x="66866" y="361950"/>
                    <a:pt x="66866" y="371475"/>
                  </a:cubicBezTo>
                  <a:cubicBezTo>
                    <a:pt x="66866" y="381000"/>
                    <a:pt x="66866" y="390525"/>
                    <a:pt x="67628" y="400050"/>
                  </a:cubicBezTo>
                  <a:lnTo>
                    <a:pt x="0" y="400050"/>
                  </a:lnTo>
                  <a:lnTo>
                    <a:pt x="0" y="457200"/>
                  </a:lnTo>
                  <a:lnTo>
                    <a:pt x="73152" y="457200"/>
                  </a:lnTo>
                  <a:cubicBezTo>
                    <a:pt x="99441" y="631031"/>
                    <a:pt x="206502" y="742950"/>
                    <a:pt x="357188" y="742950"/>
                  </a:cubicBezTo>
                  <a:cubicBezTo>
                    <a:pt x="426630" y="742176"/>
                    <a:pt x="494295" y="720902"/>
                    <a:pt x="551688" y="681800"/>
                  </a:cubicBezTo>
                  <a:close/>
                </a:path>
              </a:pathLst>
            </a:custGeom>
            <a:solidFill>
              <a:srgbClr val="000000"/>
            </a:solidFill>
            <a:ln w="9525" cap="flat">
              <a:noFill/>
              <a:prstDash val="solid"/>
              <a:miter/>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endParaRPr lang="es-ES"/>
            </a:p>
          </p:txBody>
        </p:sp>
      </p:grpSp>
      <p:pic>
        <p:nvPicPr>
          <p:cNvPr id="1026" name="Picture 2" descr="Qué es el índice Dow Jones? - Rankia">
            <a:extLst>
              <a:ext uri="{FF2B5EF4-FFF2-40B4-BE49-F238E27FC236}">
                <a16:creationId xmlns:a16="http://schemas.microsoft.com/office/drawing/2014/main" id="{015B7CB5-0DFD-E817-E2EA-0A081BC64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112" y="2707455"/>
            <a:ext cx="8614006" cy="3464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858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502477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Prueba </a:t>
            </a:r>
            <a:r>
              <a:rPr kumimoji="0" lang="es-ES" sz="4400" b="0" i="0" u="none" strike="noStrike" kern="1200" cap="none" spc="0" normalizeH="0" baseline="0" noProof="0" dirty="0" err="1">
                <a:ln>
                  <a:noFill/>
                </a:ln>
                <a:solidFill>
                  <a:prstClr val="black"/>
                </a:solidFill>
                <a:effectLst/>
                <a:uLnTx/>
                <a:uFillTx/>
                <a:latin typeface="Corbel" panose="020B0503020204020204"/>
                <a:ea typeface="+mn-ea"/>
                <a:cs typeface="+mn-cs"/>
              </a:rPr>
              <a:t>Dickey</a:t>
            </a: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-Fuller</a:t>
            </a:r>
          </a:p>
        </p:txBody>
      </p:sp>
      <p:sp>
        <p:nvSpPr>
          <p:cNvPr id="3" name="Rectángulo 2">
            <a:extLst>
              <a:ext uri="{FF2B5EF4-FFF2-40B4-BE49-F238E27FC236}">
                <a16:creationId xmlns:a16="http://schemas.microsoft.com/office/drawing/2014/main" id="{0C7FDB34-4EA9-42E1-8275-CB890BB73215}"/>
              </a:ext>
            </a:extLst>
          </p:cNvPr>
          <p:cNvSpPr/>
          <p:nvPr/>
        </p:nvSpPr>
        <p:spPr>
          <a:xfrm>
            <a:off x="3032950" y="1886875"/>
            <a:ext cx="349486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Contraste de hipótesis</a:t>
            </a:r>
          </a:p>
        </p:txBody>
      </p:sp>
      <p:sp>
        <p:nvSpPr>
          <p:cNvPr id="4" name="Cerrar llave 3">
            <a:extLst>
              <a:ext uri="{FF2B5EF4-FFF2-40B4-BE49-F238E27FC236}">
                <a16:creationId xmlns:a16="http://schemas.microsoft.com/office/drawing/2014/main" id="{E6D4E0EA-11CF-445C-864E-90106E93E563}"/>
              </a:ext>
            </a:extLst>
          </p:cNvPr>
          <p:cNvSpPr/>
          <p:nvPr/>
        </p:nvSpPr>
        <p:spPr>
          <a:xfrm>
            <a:off x="8069538" y="2802183"/>
            <a:ext cx="655408" cy="1356690"/>
          </a:xfrm>
          <a:prstGeom prst="rightBrace">
            <a:avLst>
              <a:gd name="adj1" fmla="val 32784"/>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E6AF083C-3451-4138-BE66-1496AE352BCA}"/>
                  </a:ext>
                </a:extLst>
              </p:cNvPr>
              <p:cNvSpPr/>
              <p:nvPr/>
            </p:nvSpPr>
            <p:spPr>
              <a:xfrm>
                <a:off x="8960707" y="3169514"/>
                <a:ext cx="176868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𝑣𝑎𝑙𝑜𝑟</m:t>
                      </m:r>
                    </m:oMath>
                  </m:oMathPara>
                </a14:m>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5" name="Rectángulo 4">
                <a:extLst>
                  <a:ext uri="{FF2B5EF4-FFF2-40B4-BE49-F238E27FC236}">
                    <a16:creationId xmlns:a16="http://schemas.microsoft.com/office/drawing/2014/main" id="{E6AF083C-3451-4138-BE66-1496AE352BCA}"/>
                  </a:ext>
                </a:extLst>
              </p:cNvPr>
              <p:cNvSpPr>
                <a:spLocks noRot="1" noChangeAspect="1" noMove="1" noResize="1" noEditPoints="1" noAdjustHandles="1" noChangeArrowheads="1" noChangeShapeType="1" noTextEdit="1"/>
              </p:cNvSpPr>
              <p:nvPr/>
            </p:nvSpPr>
            <p:spPr>
              <a:xfrm>
                <a:off x="8960707" y="3169514"/>
                <a:ext cx="1768689" cy="523220"/>
              </a:xfrm>
              <a:prstGeom prst="rect">
                <a:avLst/>
              </a:prstGeom>
              <a:blipFill>
                <a:blip r:embed="rId3"/>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1ED20FDD-3A5F-4AC5-A30B-9A98B320CF17}"/>
                  </a:ext>
                </a:extLst>
              </p:cNvPr>
              <p:cNvSpPr/>
              <p:nvPr/>
            </p:nvSpPr>
            <p:spPr>
              <a:xfrm>
                <a:off x="4250018" y="4844293"/>
                <a:ext cx="794198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𝑣𝑎𝑙𝑜𝑟</m:t>
                    </m:r>
                    <m:r>
                      <a:rPr kumimoji="0" lang="es-E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Rechazamos </a:t>
                </a:r>
                <a14:m>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a:t>
                </a: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serie estacionaria</a:t>
                </a:r>
              </a:p>
            </p:txBody>
          </p:sp>
        </mc:Choice>
        <mc:Fallback xmlns="">
          <p:sp>
            <p:nvSpPr>
              <p:cNvPr id="6" name="Rectángulo 5">
                <a:extLst>
                  <a:ext uri="{FF2B5EF4-FFF2-40B4-BE49-F238E27FC236}">
                    <a16:creationId xmlns:a16="http://schemas.microsoft.com/office/drawing/2014/main" id="{1ED20FDD-3A5F-4AC5-A30B-9A98B320CF17}"/>
                  </a:ext>
                </a:extLst>
              </p:cNvPr>
              <p:cNvSpPr>
                <a:spLocks noRot="1" noChangeAspect="1" noMove="1" noResize="1" noEditPoints="1" noAdjustHandles="1" noChangeArrowheads="1" noChangeShapeType="1" noTextEdit="1"/>
              </p:cNvSpPr>
              <p:nvPr/>
            </p:nvSpPr>
            <p:spPr>
              <a:xfrm>
                <a:off x="4250018" y="4844293"/>
                <a:ext cx="7941982" cy="523220"/>
              </a:xfrm>
              <a:prstGeom prst="rect">
                <a:avLst/>
              </a:prstGeom>
              <a:blipFill>
                <a:blip r:embed="rId5"/>
                <a:stretch>
                  <a:fillRect t="-11765" r="-230" b="-3411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32DE8EE4-FC1E-46C7-AE7F-3B82986E9BC8}"/>
                  </a:ext>
                </a:extLst>
              </p:cNvPr>
              <p:cNvSpPr/>
              <p:nvPr/>
            </p:nvSpPr>
            <p:spPr>
              <a:xfrm>
                <a:off x="6171414" y="5521874"/>
                <a:ext cx="4095673" cy="523220"/>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nivel de significación</a:t>
                </a:r>
              </a:p>
            </p:txBody>
          </p:sp>
        </mc:Choice>
        <mc:Fallback xmlns="">
          <p:sp>
            <p:nvSpPr>
              <p:cNvPr id="10" name="Rectángulo 9">
                <a:extLst>
                  <a:ext uri="{FF2B5EF4-FFF2-40B4-BE49-F238E27FC236}">
                    <a16:creationId xmlns:a16="http://schemas.microsoft.com/office/drawing/2014/main" id="{32DE8EE4-FC1E-46C7-AE7F-3B82986E9BC8}"/>
                  </a:ext>
                </a:extLst>
              </p:cNvPr>
              <p:cNvSpPr>
                <a:spLocks noRot="1" noChangeAspect="1" noMove="1" noResize="1" noEditPoints="1" noAdjustHandles="1" noChangeArrowheads="1" noChangeShapeType="1" noTextEdit="1"/>
              </p:cNvSpPr>
              <p:nvPr/>
            </p:nvSpPr>
            <p:spPr>
              <a:xfrm>
                <a:off x="6171414" y="5521874"/>
                <a:ext cx="4095673" cy="523220"/>
              </a:xfrm>
              <a:prstGeom prst="rect">
                <a:avLst/>
              </a:prstGeom>
              <a:blipFill>
                <a:blip r:embed="rId6"/>
                <a:stretch>
                  <a:fillRect t="-11628" r="-1488" b="-3255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3EBA3886-DA29-4A5D-8E27-E6800EAB8EFB}"/>
                  </a:ext>
                </a:extLst>
              </p:cNvPr>
              <p:cNvSpPr/>
              <p:nvPr/>
            </p:nvSpPr>
            <p:spPr>
              <a:xfrm>
                <a:off x="6171414" y="6186069"/>
                <a:ext cx="4314514" cy="523220"/>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nivel de confianza</a:t>
                </a:r>
              </a:p>
            </p:txBody>
          </p:sp>
        </mc:Choice>
        <mc:Fallback xmlns="">
          <p:sp>
            <p:nvSpPr>
              <p:cNvPr id="11" name="Rectángulo 10">
                <a:extLst>
                  <a:ext uri="{FF2B5EF4-FFF2-40B4-BE49-F238E27FC236}">
                    <a16:creationId xmlns:a16="http://schemas.microsoft.com/office/drawing/2014/main" id="{3EBA3886-DA29-4A5D-8E27-E6800EAB8EFB}"/>
                  </a:ext>
                </a:extLst>
              </p:cNvPr>
              <p:cNvSpPr>
                <a:spLocks noRot="1" noChangeAspect="1" noMove="1" noResize="1" noEditPoints="1" noAdjustHandles="1" noChangeArrowheads="1" noChangeShapeType="1" noTextEdit="1"/>
              </p:cNvSpPr>
              <p:nvPr/>
            </p:nvSpPr>
            <p:spPr>
              <a:xfrm>
                <a:off x="6171414" y="6186069"/>
                <a:ext cx="4314514" cy="523220"/>
              </a:xfrm>
              <a:prstGeom prst="rect">
                <a:avLst/>
              </a:prstGeom>
              <a:blipFill>
                <a:blip r:embed="rId7"/>
                <a:stretch>
                  <a:fillRect t="-11628" r="-1695" b="-3255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7F011976-5668-0B0F-4F1D-B12B0005882A}"/>
                  </a:ext>
                </a:extLst>
              </p:cNvPr>
              <p:cNvSpPr/>
              <p:nvPr/>
            </p:nvSpPr>
            <p:spPr>
              <a:xfrm>
                <a:off x="3032950" y="2780965"/>
                <a:ext cx="464979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0</m:t>
                          </m:r>
                        </m:sub>
                      </m:s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la</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serie</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no</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es</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estacionaria</m:t>
                      </m:r>
                    </m:oMath>
                  </m:oMathPara>
                </a14:m>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7" name="Rectángulo 6">
                <a:extLst>
                  <a:ext uri="{FF2B5EF4-FFF2-40B4-BE49-F238E27FC236}">
                    <a16:creationId xmlns:a16="http://schemas.microsoft.com/office/drawing/2014/main" id="{7F011976-5668-0B0F-4F1D-B12B0005882A}"/>
                  </a:ext>
                </a:extLst>
              </p:cNvPr>
              <p:cNvSpPr>
                <a:spLocks noRot="1" noChangeAspect="1" noMove="1" noResize="1" noEditPoints="1" noAdjustHandles="1" noChangeArrowheads="1" noChangeShapeType="1" noTextEdit="1"/>
              </p:cNvSpPr>
              <p:nvPr/>
            </p:nvSpPr>
            <p:spPr>
              <a:xfrm>
                <a:off x="3032950" y="2780965"/>
                <a:ext cx="4649799" cy="523220"/>
              </a:xfrm>
              <a:prstGeom prst="rect">
                <a:avLst/>
              </a:prstGeom>
              <a:blipFill>
                <a:blip r:embed="rId8"/>
                <a:stretch>
                  <a:fillRect t="-9302"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CD51ADDA-7B7C-881E-6EFF-73862C1857A1}"/>
                  </a:ext>
                </a:extLst>
              </p:cNvPr>
              <p:cNvSpPr/>
              <p:nvPr/>
            </p:nvSpPr>
            <p:spPr>
              <a:xfrm>
                <a:off x="3093566" y="3535091"/>
                <a:ext cx="464979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la serie es estacionaria</a:t>
                </a:r>
              </a:p>
            </p:txBody>
          </p:sp>
        </mc:Choice>
        <mc:Fallback xmlns="">
          <p:sp>
            <p:nvSpPr>
              <p:cNvPr id="12" name="Rectángulo 11">
                <a:extLst>
                  <a:ext uri="{FF2B5EF4-FFF2-40B4-BE49-F238E27FC236}">
                    <a16:creationId xmlns:a16="http://schemas.microsoft.com/office/drawing/2014/main" id="{CD51ADDA-7B7C-881E-6EFF-73862C1857A1}"/>
                  </a:ext>
                </a:extLst>
              </p:cNvPr>
              <p:cNvSpPr>
                <a:spLocks noRot="1" noChangeAspect="1" noMove="1" noResize="1" noEditPoints="1" noAdjustHandles="1" noChangeArrowheads="1" noChangeShapeType="1" noTextEdit="1"/>
              </p:cNvSpPr>
              <p:nvPr/>
            </p:nvSpPr>
            <p:spPr>
              <a:xfrm>
                <a:off x="3093566" y="3535091"/>
                <a:ext cx="4649798" cy="523220"/>
              </a:xfrm>
              <a:prstGeom prst="rect">
                <a:avLst/>
              </a:prstGeom>
              <a:blipFill>
                <a:blip r:embed="rId9"/>
                <a:stretch>
                  <a:fillRect l="-81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5851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10" grpId="0"/>
      <p:bldP spid="11" grpId="0"/>
      <p:bldP spid="7"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4467348E-500F-42D3-874D-B7B72303968F}"/>
              </a:ext>
            </a:extLst>
          </p:cNvPr>
          <p:cNvSpPr>
            <a:spLocks noGrp="1"/>
          </p:cNvSpPr>
          <p:nvPr>
            <p:ph type="ctrTitle"/>
          </p:nvPr>
        </p:nvSpPr>
        <p:spPr>
          <a:xfrm>
            <a:off x="1334948" y="717224"/>
            <a:ext cx="6151074" cy="2154370"/>
          </a:xfrm>
        </p:spPr>
        <p:txBody>
          <a:bodyPr anchor="b">
            <a:normAutofit/>
          </a:bodyPr>
          <a:lstStyle/>
          <a:p>
            <a:pPr algn="r"/>
            <a:r>
              <a:rPr lang="es-ES" sz="4800">
                <a:solidFill>
                  <a:schemeClr val="bg1"/>
                </a:solidFill>
              </a:rPr>
              <a:t>Peculiaridades</a:t>
            </a:r>
          </a:p>
        </p:txBody>
      </p:sp>
      <p:cxnSp>
        <p:nvCxnSpPr>
          <p:cNvPr id="23" name="Straight Connector 22">
            <a:extLst>
              <a:ext uri="{FF2B5EF4-FFF2-40B4-BE49-F238E27FC236}">
                <a16:creationId xmlns:a16="http://schemas.microsoft.com/office/drawing/2014/main" id="{C4C8A451-B6C1-4CB1-95FC-2DBDEC61FF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068597"/>
            <a:ext cx="748602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439DD6-1CCF-48C6-AF10-B70187930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60607" y="4859086"/>
            <a:ext cx="583139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34958"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5" name="Cerrar llave 14">
            <a:extLst>
              <a:ext uri="{FF2B5EF4-FFF2-40B4-BE49-F238E27FC236}">
                <a16:creationId xmlns:a16="http://schemas.microsoft.com/office/drawing/2014/main" id="{2AFF4E9B-39F8-4BB8-A65F-276E81ED93AE}"/>
              </a:ext>
            </a:extLst>
          </p:cNvPr>
          <p:cNvSpPr/>
          <p:nvPr/>
        </p:nvSpPr>
        <p:spPr>
          <a:xfrm rot="5400000">
            <a:off x="5060354" y="2415297"/>
            <a:ext cx="286482" cy="1640263"/>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36" name="CuadroTexto 35">
            <a:extLst>
              <a:ext uri="{FF2B5EF4-FFF2-40B4-BE49-F238E27FC236}">
                <a16:creationId xmlns:a16="http://schemas.microsoft.com/office/drawing/2014/main" id="{0077F556-0F24-4F33-A7DB-27F3F8546B06}"/>
              </a:ext>
            </a:extLst>
          </p:cNvPr>
          <p:cNvSpPr txBox="1"/>
          <p:nvPr/>
        </p:nvSpPr>
        <p:spPr>
          <a:xfrm>
            <a:off x="4230411" y="3479331"/>
            <a:ext cx="1946367" cy="1569660"/>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PERÍODO </a:t>
            </a:r>
          </a:p>
          <a:p>
            <a:pPr algn="ctr"/>
            <a:r>
              <a:rPr lang="es-ES" sz="3200" dirty="0">
                <a:ln w="0"/>
                <a:effectLst>
                  <a:outerShdw blurRad="38100" dist="19050" dir="2700000" algn="tl" rotWithShape="0">
                    <a:schemeClr val="dk1">
                      <a:alpha val="40000"/>
                    </a:schemeClr>
                  </a:outerShdw>
                </a:effectLst>
              </a:rPr>
              <a:t>DE </a:t>
            </a:r>
          </a:p>
          <a:p>
            <a:pPr algn="ctr"/>
            <a:r>
              <a:rPr lang="es-ES" sz="3200" dirty="0">
                <a:ln w="0"/>
                <a:effectLst>
                  <a:outerShdw blurRad="38100" dist="19050" dir="2700000" algn="tl" rotWithShape="0">
                    <a:schemeClr val="dk1">
                      <a:alpha val="40000"/>
                    </a:schemeClr>
                  </a:outerShdw>
                </a:effectLst>
              </a:rPr>
              <a:t>TIEMPO</a:t>
            </a:r>
          </a:p>
        </p:txBody>
      </p:sp>
      <p:cxnSp>
        <p:nvCxnSpPr>
          <p:cNvPr id="20" name="Conector recto de flecha 19">
            <a:extLst>
              <a:ext uri="{FF2B5EF4-FFF2-40B4-BE49-F238E27FC236}">
                <a16:creationId xmlns:a16="http://schemas.microsoft.com/office/drawing/2014/main" id="{342608B8-6E63-434A-BC63-C931804763FA}"/>
              </a:ext>
            </a:extLst>
          </p:cNvPr>
          <p:cNvCxnSpPr>
            <a:stCxn id="36" idx="3"/>
          </p:cNvCxnSpPr>
          <p:nvPr/>
        </p:nvCxnSpPr>
        <p:spPr>
          <a:xfrm>
            <a:off x="6176778" y="4264161"/>
            <a:ext cx="16390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CuadroTexto 36">
            <a:extLst>
              <a:ext uri="{FF2B5EF4-FFF2-40B4-BE49-F238E27FC236}">
                <a16:creationId xmlns:a16="http://schemas.microsoft.com/office/drawing/2014/main" id="{146ED05E-6540-45C0-A419-109D9710F13E}"/>
              </a:ext>
            </a:extLst>
          </p:cNvPr>
          <p:cNvSpPr txBox="1"/>
          <p:nvPr/>
        </p:nvSpPr>
        <p:spPr>
          <a:xfrm>
            <a:off x="8060172" y="3971773"/>
            <a:ext cx="176202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IGUALES</a:t>
            </a:r>
          </a:p>
        </p:txBody>
      </p:sp>
    </p:spTree>
    <p:extLst>
      <p:ext uri="{BB962C8B-B14F-4D97-AF65-F5344CB8AC3E}">
        <p14:creationId xmlns:p14="http://schemas.microsoft.com/office/powerpoint/2010/main" val="204489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5" grpId="0" animBg="1"/>
      <p:bldP spid="17" grpId="0"/>
      <p:bldP spid="35" grpId="0"/>
      <p:bldP spid="36" grpId="0"/>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43337"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grpSp>
        <p:nvGrpSpPr>
          <p:cNvPr id="5" name="Gráfico 2" descr="Signo de interrogación">
            <a:extLst>
              <a:ext uri="{FF2B5EF4-FFF2-40B4-BE49-F238E27FC236}">
                <a16:creationId xmlns:a16="http://schemas.microsoft.com/office/drawing/2014/main" id="{61CD40C2-CB49-4958-822B-A16AB691D580}"/>
              </a:ext>
            </a:extLst>
          </p:cNvPr>
          <p:cNvGrpSpPr/>
          <p:nvPr/>
        </p:nvGrpSpPr>
        <p:grpSpPr>
          <a:xfrm>
            <a:off x="5561814" y="1645249"/>
            <a:ext cx="914400" cy="914400"/>
            <a:chOff x="5561814" y="1645249"/>
            <a:chExt cx="914400" cy="914400"/>
          </a:xfrm>
        </p:grpSpPr>
        <p:sp>
          <p:nvSpPr>
            <p:cNvPr id="6" name="Forma libre: forma 5">
              <a:extLst>
                <a:ext uri="{FF2B5EF4-FFF2-40B4-BE49-F238E27FC236}">
                  <a16:creationId xmlns:a16="http://schemas.microsoft.com/office/drawing/2014/main" id="{ADD08990-F776-4C0D-AB91-8D06A2CB1F4F}"/>
                </a:ext>
              </a:extLst>
            </p:cNvPr>
            <p:cNvSpPr/>
            <p:nvPr/>
          </p:nvSpPr>
          <p:spPr>
            <a:xfrm>
              <a:off x="5955959" y="2329335"/>
              <a:ext cx="123825" cy="123825"/>
            </a:xfrm>
            <a:custGeom>
              <a:avLst/>
              <a:gdLst>
                <a:gd name="connsiteX0" fmla="*/ 126111 w 123825"/>
                <a:gd name="connsiteY0" fmla="*/ 63056 h 123825"/>
                <a:gd name="connsiteX1" fmla="*/ 63056 w 123825"/>
                <a:gd name="connsiteY1" fmla="*/ 126111 h 123825"/>
                <a:gd name="connsiteX2" fmla="*/ 0 w 123825"/>
                <a:gd name="connsiteY2" fmla="*/ 63056 h 123825"/>
                <a:gd name="connsiteX3" fmla="*/ 63056 w 123825"/>
                <a:gd name="connsiteY3" fmla="*/ 0 h 123825"/>
                <a:gd name="connsiteX4" fmla="*/ 126111 w 123825"/>
                <a:gd name="connsiteY4" fmla="*/ 6305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s-ES"/>
            </a:p>
          </p:txBody>
        </p:sp>
        <p:sp>
          <p:nvSpPr>
            <p:cNvPr id="8" name="Forma libre: forma 7">
              <a:extLst>
                <a:ext uri="{FF2B5EF4-FFF2-40B4-BE49-F238E27FC236}">
                  <a16:creationId xmlns:a16="http://schemas.microsoft.com/office/drawing/2014/main" id="{CA4C9C76-7337-49A5-A789-5ED58CF384EC}"/>
                </a:ext>
              </a:extLst>
            </p:cNvPr>
            <p:cNvSpPr/>
            <p:nvPr/>
          </p:nvSpPr>
          <p:spPr>
            <a:xfrm>
              <a:off x="5804702" y="1749440"/>
              <a:ext cx="428625" cy="533400"/>
            </a:xfrm>
            <a:custGeom>
              <a:avLst/>
              <a:gdLst>
                <a:gd name="connsiteX0" fmla="*/ 252413 w 428625"/>
                <a:gd name="connsiteY0" fmla="*/ 413493 h 533400"/>
                <a:gd name="connsiteX1" fmla="*/ 252413 w 428625"/>
                <a:gd name="connsiteY1" fmla="*/ 533984 h 533400"/>
                <a:gd name="connsiteX2" fmla="*/ 176213 w 428625"/>
                <a:gd name="connsiteY2" fmla="*/ 533984 h 533400"/>
                <a:gd name="connsiteX3" fmla="*/ 176213 w 428625"/>
                <a:gd name="connsiteY3" fmla="*/ 340436 h 533400"/>
                <a:gd name="connsiteX4" fmla="*/ 214313 w 428625"/>
                <a:gd name="connsiteY4" fmla="*/ 340436 h 533400"/>
                <a:gd name="connsiteX5" fmla="*/ 352997 w 428625"/>
                <a:gd name="connsiteY5" fmla="*/ 214325 h 533400"/>
                <a:gd name="connsiteX6" fmla="*/ 220479 w 428625"/>
                <a:gd name="connsiteY6" fmla="*/ 75641 h 533400"/>
                <a:gd name="connsiteX7" fmla="*/ 214313 w 428625"/>
                <a:gd name="connsiteY7" fmla="*/ 75641 h 533400"/>
                <a:gd name="connsiteX8" fmla="*/ 75628 w 428625"/>
                <a:gd name="connsiteY8" fmla="*/ 219659 h 533400"/>
                <a:gd name="connsiteX9" fmla="*/ 0 w 428625"/>
                <a:gd name="connsiteY9" fmla="*/ 219659 h 533400"/>
                <a:gd name="connsiteX10" fmla="*/ 214313 w 428625"/>
                <a:gd name="connsiteY10" fmla="*/ 13 h 533400"/>
                <a:gd name="connsiteX11" fmla="*/ 428625 w 428625"/>
                <a:gd name="connsiteY11" fmla="*/ 209728 h 533400"/>
                <a:gd name="connsiteX12" fmla="*/ 428625 w 428625"/>
                <a:gd name="connsiteY12" fmla="*/ 214325 h 533400"/>
                <a:gd name="connsiteX13" fmla="*/ 252413 w 428625"/>
                <a:gd name="connsiteY13" fmla="*/ 41349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533400">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s-ES"/>
            </a:p>
          </p:txBody>
        </p:sp>
      </p:grpSp>
      <p:sp>
        <p:nvSpPr>
          <p:cNvPr id="21" name="Elipse 20">
            <a:extLst>
              <a:ext uri="{FF2B5EF4-FFF2-40B4-BE49-F238E27FC236}">
                <a16:creationId xmlns:a16="http://schemas.microsoft.com/office/drawing/2014/main" id="{F13185EB-8FA0-4AFD-8532-044FA07AECBA}"/>
              </a:ext>
            </a:extLst>
          </p:cNvPr>
          <p:cNvSpPr/>
          <p:nvPr/>
        </p:nvSpPr>
        <p:spPr>
          <a:xfrm>
            <a:off x="5942580" y="2725509"/>
            <a:ext cx="168112" cy="164178"/>
          </a:xfrm>
          <a:prstGeom prst="ellipse">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dirty="0"/>
          </a:p>
        </p:txBody>
      </p:sp>
      <p:sp>
        <p:nvSpPr>
          <p:cNvPr id="22" name="Cerrar llave 21">
            <a:extLst>
              <a:ext uri="{FF2B5EF4-FFF2-40B4-BE49-F238E27FC236}">
                <a16:creationId xmlns:a16="http://schemas.microsoft.com/office/drawing/2014/main" id="{6DEAF3C0-E833-4C32-A0CB-60A44EC62F57}"/>
              </a:ext>
            </a:extLst>
          </p:cNvPr>
          <p:cNvSpPr/>
          <p:nvPr/>
        </p:nvSpPr>
        <p:spPr>
          <a:xfrm rot="5400000">
            <a:off x="5949360" y="1596141"/>
            <a:ext cx="216632" cy="3348425"/>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23" name="Cerrar llave 22">
            <a:extLst>
              <a:ext uri="{FF2B5EF4-FFF2-40B4-BE49-F238E27FC236}">
                <a16:creationId xmlns:a16="http://schemas.microsoft.com/office/drawing/2014/main" id="{1063947B-B895-4756-992F-75133F56AF44}"/>
              </a:ext>
            </a:extLst>
          </p:cNvPr>
          <p:cNvSpPr/>
          <p:nvPr/>
        </p:nvSpPr>
        <p:spPr>
          <a:xfrm rot="5400000">
            <a:off x="8507249" y="2429403"/>
            <a:ext cx="204393" cy="1694140"/>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152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2"/>
                                        </p:tgtEl>
                                        <p:attrNameLst>
                                          <p:attrName>ppt_x</p:attrName>
                                        </p:attrNameLst>
                                      </p:cBhvr>
                                      <p:tavLst>
                                        <p:tav tm="0">
                                          <p:val>
                                            <p:strVal val="ppt_x"/>
                                          </p:val>
                                        </p:tav>
                                        <p:tav tm="100000">
                                          <p:val>
                                            <p:strVal val="ppt_x"/>
                                          </p:val>
                                        </p:tav>
                                      </p:tavLst>
                                    </p:anim>
                                    <p:anim calcmode="lin" valueType="num">
                                      <p:cBhvr additive="base">
                                        <p:cTn id="7" dur="500"/>
                                        <p:tgtEl>
                                          <p:spTgt spid="32"/>
                                        </p:tgtEl>
                                        <p:attrNameLst>
                                          <p:attrName>ppt_y</p:attrName>
                                        </p:attrNameLst>
                                      </p:cBhvr>
                                      <p:tavLst>
                                        <p:tav tm="0">
                                          <p:val>
                                            <p:strVal val="ppt_y"/>
                                          </p:val>
                                        </p:tav>
                                        <p:tav tm="100000">
                                          <p:val>
                                            <p:strVal val="1+ppt_h/2"/>
                                          </p:val>
                                        </p:tav>
                                      </p:tavLst>
                                    </p:anim>
                                    <p:set>
                                      <p:cBhvr>
                                        <p:cTn id="8" dur="1" fill="hold">
                                          <p:stCondLst>
                                            <p:cond delay="499"/>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84451" y="271926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18" name="Título 5">
            <a:extLst>
              <a:ext uri="{FF2B5EF4-FFF2-40B4-BE49-F238E27FC236}">
                <a16:creationId xmlns:a16="http://schemas.microsoft.com/office/drawing/2014/main" id="{A2BC7F4C-0FF2-4583-80A8-8041632837D8}"/>
              </a:ext>
            </a:extLst>
          </p:cNvPr>
          <p:cNvSpPr txBox="1">
            <a:spLocks/>
          </p:cNvSpPr>
          <p:nvPr/>
        </p:nvSpPr>
        <p:spPr>
          <a:xfrm>
            <a:off x="3531656" y="254555"/>
            <a:ext cx="5403342" cy="1130299"/>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err="1"/>
              <a:t>Ajustar</a:t>
            </a:r>
            <a:r>
              <a:rPr lang="en-US" sz="4000" dirty="0"/>
              <a:t> la </a:t>
            </a:r>
            <a:r>
              <a:rPr lang="en-US" sz="4000" dirty="0" err="1"/>
              <a:t>frecuencia</a:t>
            </a:r>
            <a:r>
              <a:rPr lang="en-US" sz="4000" dirty="0"/>
              <a:t> </a:t>
            </a:r>
          </a:p>
        </p:txBody>
      </p:sp>
      <p:pic>
        <p:nvPicPr>
          <p:cNvPr id="19" name="Gráfico 18" descr="Calendario giratorio">
            <a:extLst>
              <a:ext uri="{FF2B5EF4-FFF2-40B4-BE49-F238E27FC236}">
                <a16:creationId xmlns:a16="http://schemas.microsoft.com/office/drawing/2014/main" id="{F7D7D0CB-CA61-4A5D-A74A-6F3FC2DC3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761" y="2932740"/>
            <a:ext cx="914400" cy="914400"/>
          </a:xfrm>
          <a:prstGeom prst="rect">
            <a:avLst/>
          </a:prstGeom>
        </p:spPr>
      </p:pic>
      <p:pic>
        <p:nvPicPr>
          <p:cNvPr id="20" name="Gráfico 19" descr="Calendario giratorio">
            <a:extLst>
              <a:ext uri="{FF2B5EF4-FFF2-40B4-BE49-F238E27FC236}">
                <a16:creationId xmlns:a16="http://schemas.microsoft.com/office/drawing/2014/main" id="{57E0D009-93E7-4544-9448-8E7337F0A9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959" y="2932740"/>
            <a:ext cx="914400" cy="914400"/>
          </a:xfrm>
          <a:prstGeom prst="rect">
            <a:avLst/>
          </a:prstGeom>
        </p:spPr>
      </p:pic>
      <p:pic>
        <p:nvPicPr>
          <p:cNvPr id="25" name="Gráfico 24" descr="Calendario giratorio">
            <a:extLst>
              <a:ext uri="{FF2B5EF4-FFF2-40B4-BE49-F238E27FC236}">
                <a16:creationId xmlns:a16="http://schemas.microsoft.com/office/drawing/2014/main" id="{4031C787-9D94-4442-BD41-861572024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9436" y="2932814"/>
            <a:ext cx="914400" cy="914400"/>
          </a:xfrm>
          <a:prstGeom prst="rect">
            <a:avLst/>
          </a:prstGeom>
        </p:spPr>
      </p:pic>
      <p:pic>
        <p:nvPicPr>
          <p:cNvPr id="27" name="Gráfico 26" descr="Calendario giratorio">
            <a:extLst>
              <a:ext uri="{FF2B5EF4-FFF2-40B4-BE49-F238E27FC236}">
                <a16:creationId xmlns:a16="http://schemas.microsoft.com/office/drawing/2014/main" id="{7F0F0A21-AD50-4B71-B25A-C034150D10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4587" y="2937258"/>
            <a:ext cx="914400" cy="914400"/>
          </a:xfrm>
          <a:prstGeom prst="rect">
            <a:avLst/>
          </a:prstGeom>
        </p:spPr>
      </p:pic>
      <p:pic>
        <p:nvPicPr>
          <p:cNvPr id="28" name="Gráfico 27" descr="Calendario giratorio">
            <a:extLst>
              <a:ext uri="{FF2B5EF4-FFF2-40B4-BE49-F238E27FC236}">
                <a16:creationId xmlns:a16="http://schemas.microsoft.com/office/drawing/2014/main" id="{106AC4DA-3584-4F76-9727-212428D5D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812" y="2932814"/>
            <a:ext cx="914400" cy="914400"/>
          </a:xfrm>
          <a:prstGeom prst="rect">
            <a:avLst/>
          </a:prstGeom>
        </p:spPr>
      </p:pic>
      <p:pic>
        <p:nvPicPr>
          <p:cNvPr id="29" name="Gráfico 28" descr="Calendario giratorio">
            <a:extLst>
              <a:ext uri="{FF2B5EF4-FFF2-40B4-BE49-F238E27FC236}">
                <a16:creationId xmlns:a16="http://schemas.microsoft.com/office/drawing/2014/main" id="{1C26B17F-441A-4FFA-8034-91E1E2A19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059" y="2932740"/>
            <a:ext cx="914400" cy="914400"/>
          </a:xfrm>
          <a:prstGeom prst="rect">
            <a:avLst/>
          </a:prstGeom>
        </p:spPr>
      </p:pic>
      <p:cxnSp>
        <p:nvCxnSpPr>
          <p:cNvPr id="30" name="Conector recto 29">
            <a:extLst>
              <a:ext uri="{FF2B5EF4-FFF2-40B4-BE49-F238E27FC236}">
                <a16:creationId xmlns:a16="http://schemas.microsoft.com/office/drawing/2014/main" id="{17360733-AEE3-4E8E-8C78-8E4E1F7B7D6D}"/>
              </a:ext>
            </a:extLst>
          </p:cNvPr>
          <p:cNvCxnSpPr>
            <a:cxnSpLocks/>
            <a:endCxn id="36" idx="2"/>
          </p:cNvCxnSpPr>
          <p:nvPr/>
        </p:nvCxnSpPr>
        <p:spPr>
          <a:xfrm flipV="1">
            <a:off x="5816125" y="4887123"/>
            <a:ext cx="4813934" cy="2092"/>
          </a:xfrm>
          <a:prstGeom prst="line">
            <a:avLst/>
          </a:prstGeom>
          <a:ln w="76200"/>
        </p:spPr>
        <p:style>
          <a:lnRef idx="3">
            <a:schemeClr val="dk1"/>
          </a:lnRef>
          <a:fillRef idx="0">
            <a:schemeClr val="dk1"/>
          </a:fillRef>
          <a:effectRef idx="2">
            <a:schemeClr val="dk1"/>
          </a:effectRef>
          <a:fontRef idx="minor">
            <a:schemeClr val="tx1"/>
          </a:fontRef>
        </p:style>
      </p:cxnSp>
      <p:sp>
        <p:nvSpPr>
          <p:cNvPr id="31" name="Elipse 30">
            <a:extLst>
              <a:ext uri="{FF2B5EF4-FFF2-40B4-BE49-F238E27FC236}">
                <a16:creationId xmlns:a16="http://schemas.microsoft.com/office/drawing/2014/main" id="{50FE1279-735C-4284-A73F-499E8C52F760}"/>
              </a:ext>
            </a:extLst>
          </p:cNvPr>
          <p:cNvSpPr/>
          <p:nvPr/>
        </p:nvSpPr>
        <p:spPr>
          <a:xfrm>
            <a:off x="5584066" y="4766164"/>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6" name="Elipse 35">
            <a:extLst>
              <a:ext uri="{FF2B5EF4-FFF2-40B4-BE49-F238E27FC236}">
                <a16:creationId xmlns:a16="http://schemas.microsoft.com/office/drawing/2014/main" id="{5B7D0732-6551-45F6-A307-92424CD96C34}"/>
              </a:ext>
            </a:extLst>
          </p:cNvPr>
          <p:cNvSpPr/>
          <p:nvPr/>
        </p:nvSpPr>
        <p:spPr>
          <a:xfrm>
            <a:off x="10630059" y="4759867"/>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7" name="Elipse 36">
            <a:extLst>
              <a:ext uri="{FF2B5EF4-FFF2-40B4-BE49-F238E27FC236}">
                <a16:creationId xmlns:a16="http://schemas.microsoft.com/office/drawing/2014/main" id="{E9F82B00-0F08-48FF-A517-DFF45712C7AF}"/>
              </a:ext>
            </a:extLst>
          </p:cNvPr>
          <p:cNvSpPr/>
          <p:nvPr/>
        </p:nvSpPr>
        <p:spPr>
          <a:xfrm>
            <a:off x="7227237" y="4807125"/>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8" name="Elipse 37">
            <a:extLst>
              <a:ext uri="{FF2B5EF4-FFF2-40B4-BE49-F238E27FC236}">
                <a16:creationId xmlns:a16="http://schemas.microsoft.com/office/drawing/2014/main" id="{16F7097B-CB88-40E6-ADF9-6CCE29854ADC}"/>
              </a:ext>
            </a:extLst>
          </p:cNvPr>
          <p:cNvSpPr/>
          <p:nvPr/>
        </p:nvSpPr>
        <p:spPr>
          <a:xfrm>
            <a:off x="8992733" y="480503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pic>
        <p:nvPicPr>
          <p:cNvPr id="50" name="Gráfico 49" descr="Calendario">
            <a:extLst>
              <a:ext uri="{FF2B5EF4-FFF2-40B4-BE49-F238E27FC236}">
                <a16:creationId xmlns:a16="http://schemas.microsoft.com/office/drawing/2014/main" id="{B3FEE553-3488-47CC-AA6A-9408C3C912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2895" y="5141741"/>
            <a:ext cx="914400" cy="914400"/>
          </a:xfrm>
          <a:prstGeom prst="rect">
            <a:avLst/>
          </a:prstGeom>
        </p:spPr>
      </p:pic>
      <p:pic>
        <p:nvPicPr>
          <p:cNvPr id="51" name="Gráfico 50" descr="Calendario">
            <a:extLst>
              <a:ext uri="{FF2B5EF4-FFF2-40B4-BE49-F238E27FC236}">
                <a16:creationId xmlns:a16="http://schemas.microsoft.com/office/drawing/2014/main" id="{89DD5FAB-580C-4DC7-A76A-FFACE3353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1443" y="5141741"/>
            <a:ext cx="914400" cy="914400"/>
          </a:xfrm>
          <a:prstGeom prst="rect">
            <a:avLst/>
          </a:prstGeom>
        </p:spPr>
      </p:pic>
      <p:pic>
        <p:nvPicPr>
          <p:cNvPr id="52" name="Gráfico 51" descr="Calendario">
            <a:extLst>
              <a:ext uri="{FF2B5EF4-FFF2-40B4-BE49-F238E27FC236}">
                <a16:creationId xmlns:a16="http://schemas.microsoft.com/office/drawing/2014/main" id="{C51EE72A-1C0E-48BF-9225-91087DAB0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4612" y="5141741"/>
            <a:ext cx="914400" cy="914400"/>
          </a:xfrm>
          <a:prstGeom prst="rect">
            <a:avLst/>
          </a:prstGeom>
        </p:spPr>
      </p:pic>
      <p:pic>
        <p:nvPicPr>
          <p:cNvPr id="53" name="Gráfico 52" descr="Calendario">
            <a:extLst>
              <a:ext uri="{FF2B5EF4-FFF2-40B4-BE49-F238E27FC236}">
                <a16:creationId xmlns:a16="http://schemas.microsoft.com/office/drawing/2014/main" id="{CC3D1A7D-5AA9-4DC6-AC49-114B44679D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8888" y="5133287"/>
            <a:ext cx="914400" cy="914400"/>
          </a:xfrm>
          <a:prstGeom prst="rect">
            <a:avLst/>
          </a:prstGeom>
        </p:spPr>
      </p:pic>
      <p:sp>
        <p:nvSpPr>
          <p:cNvPr id="2" name="CuadroTexto 1">
            <a:extLst>
              <a:ext uri="{FF2B5EF4-FFF2-40B4-BE49-F238E27FC236}">
                <a16:creationId xmlns:a16="http://schemas.microsoft.com/office/drawing/2014/main" id="{BA267575-943C-6BE4-60AF-31C04C6A95F7}"/>
              </a:ext>
            </a:extLst>
          </p:cNvPr>
          <p:cNvSpPr txBox="1"/>
          <p:nvPr/>
        </p:nvSpPr>
        <p:spPr>
          <a:xfrm>
            <a:off x="5242895" y="1710172"/>
            <a:ext cx="304923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diaria</a:t>
            </a:r>
          </a:p>
        </p:txBody>
      </p:sp>
      <p:sp>
        <p:nvSpPr>
          <p:cNvPr id="3" name="CuadroTexto 2">
            <a:extLst>
              <a:ext uri="{FF2B5EF4-FFF2-40B4-BE49-F238E27FC236}">
                <a16:creationId xmlns:a16="http://schemas.microsoft.com/office/drawing/2014/main" id="{F528B843-150E-5D0E-FFBC-829799A9F5FC}"/>
              </a:ext>
            </a:extLst>
          </p:cNvPr>
          <p:cNvSpPr txBox="1"/>
          <p:nvPr/>
        </p:nvSpPr>
        <p:spPr>
          <a:xfrm>
            <a:off x="6913760" y="4003010"/>
            <a:ext cx="353654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mensual</a:t>
            </a:r>
          </a:p>
        </p:txBody>
      </p:sp>
    </p:spTree>
    <p:extLst>
      <p:ext uri="{BB962C8B-B14F-4D97-AF65-F5344CB8AC3E}">
        <p14:creationId xmlns:p14="http://schemas.microsoft.com/office/powerpoint/2010/main" val="345546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7" grpId="0" animBg="1"/>
      <p:bldP spid="38"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84451" y="271926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18" name="Título 5">
            <a:extLst>
              <a:ext uri="{FF2B5EF4-FFF2-40B4-BE49-F238E27FC236}">
                <a16:creationId xmlns:a16="http://schemas.microsoft.com/office/drawing/2014/main" id="{A2BC7F4C-0FF2-4583-80A8-8041632837D8}"/>
              </a:ext>
            </a:extLst>
          </p:cNvPr>
          <p:cNvSpPr txBox="1">
            <a:spLocks/>
          </p:cNvSpPr>
          <p:nvPr/>
        </p:nvSpPr>
        <p:spPr>
          <a:xfrm>
            <a:off x="4581780" y="4536058"/>
            <a:ext cx="5403342" cy="1130299"/>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Train          Test</a:t>
            </a:r>
          </a:p>
        </p:txBody>
      </p:sp>
      <p:pic>
        <p:nvPicPr>
          <p:cNvPr id="19" name="Gráfico 18" descr="Calendario giratorio">
            <a:extLst>
              <a:ext uri="{FF2B5EF4-FFF2-40B4-BE49-F238E27FC236}">
                <a16:creationId xmlns:a16="http://schemas.microsoft.com/office/drawing/2014/main" id="{F7D7D0CB-CA61-4A5D-A74A-6F3FC2DC3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761" y="2932740"/>
            <a:ext cx="914400" cy="914400"/>
          </a:xfrm>
          <a:prstGeom prst="rect">
            <a:avLst/>
          </a:prstGeom>
        </p:spPr>
      </p:pic>
      <p:pic>
        <p:nvPicPr>
          <p:cNvPr id="20" name="Gráfico 19" descr="Calendario giratorio">
            <a:extLst>
              <a:ext uri="{FF2B5EF4-FFF2-40B4-BE49-F238E27FC236}">
                <a16:creationId xmlns:a16="http://schemas.microsoft.com/office/drawing/2014/main" id="{57E0D009-93E7-4544-9448-8E7337F0A9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959" y="2932740"/>
            <a:ext cx="914400" cy="914400"/>
          </a:xfrm>
          <a:prstGeom prst="rect">
            <a:avLst/>
          </a:prstGeom>
        </p:spPr>
      </p:pic>
      <p:pic>
        <p:nvPicPr>
          <p:cNvPr id="25" name="Gráfico 24" descr="Calendario giratorio">
            <a:extLst>
              <a:ext uri="{FF2B5EF4-FFF2-40B4-BE49-F238E27FC236}">
                <a16:creationId xmlns:a16="http://schemas.microsoft.com/office/drawing/2014/main" id="{4031C787-9D94-4442-BD41-861572024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9436" y="2932814"/>
            <a:ext cx="914400" cy="914400"/>
          </a:xfrm>
          <a:prstGeom prst="rect">
            <a:avLst/>
          </a:prstGeom>
        </p:spPr>
      </p:pic>
      <p:pic>
        <p:nvPicPr>
          <p:cNvPr id="27" name="Gráfico 26" descr="Calendario giratorio">
            <a:extLst>
              <a:ext uri="{FF2B5EF4-FFF2-40B4-BE49-F238E27FC236}">
                <a16:creationId xmlns:a16="http://schemas.microsoft.com/office/drawing/2014/main" id="{7F0F0A21-AD50-4B71-B25A-C034150D10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4587" y="2937258"/>
            <a:ext cx="914400" cy="914400"/>
          </a:xfrm>
          <a:prstGeom prst="rect">
            <a:avLst/>
          </a:prstGeom>
        </p:spPr>
      </p:pic>
      <p:pic>
        <p:nvPicPr>
          <p:cNvPr id="28" name="Gráfico 27" descr="Calendario giratorio">
            <a:extLst>
              <a:ext uri="{FF2B5EF4-FFF2-40B4-BE49-F238E27FC236}">
                <a16:creationId xmlns:a16="http://schemas.microsoft.com/office/drawing/2014/main" id="{106AC4DA-3584-4F76-9727-212428D5D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812" y="2932814"/>
            <a:ext cx="914400" cy="914400"/>
          </a:xfrm>
          <a:prstGeom prst="rect">
            <a:avLst/>
          </a:prstGeom>
        </p:spPr>
      </p:pic>
      <p:pic>
        <p:nvPicPr>
          <p:cNvPr id="29" name="Gráfico 28" descr="Calendario giratorio">
            <a:extLst>
              <a:ext uri="{FF2B5EF4-FFF2-40B4-BE49-F238E27FC236}">
                <a16:creationId xmlns:a16="http://schemas.microsoft.com/office/drawing/2014/main" id="{1C26B17F-441A-4FFA-8034-91E1E2A19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059" y="2932740"/>
            <a:ext cx="914400" cy="914400"/>
          </a:xfrm>
          <a:prstGeom prst="rect">
            <a:avLst/>
          </a:prstGeom>
        </p:spPr>
      </p:pic>
      <p:sp>
        <p:nvSpPr>
          <p:cNvPr id="23" name="Título 5">
            <a:extLst>
              <a:ext uri="{FF2B5EF4-FFF2-40B4-BE49-F238E27FC236}">
                <a16:creationId xmlns:a16="http://schemas.microsoft.com/office/drawing/2014/main" id="{C81993AC-1B1C-4559-AD8A-46C253D7F161}"/>
              </a:ext>
            </a:extLst>
          </p:cNvPr>
          <p:cNvSpPr txBox="1">
            <a:spLocks/>
          </p:cNvSpPr>
          <p:nvPr/>
        </p:nvSpPr>
        <p:spPr>
          <a:xfrm>
            <a:off x="4055670" y="353804"/>
            <a:ext cx="5403342" cy="1130299"/>
          </a:xfrm>
          <a:prstGeom prst="rect">
            <a:avLst/>
          </a:prstGeom>
          <a:effectLst/>
        </p:spPr>
        <p:txBody>
          <a:bodyPr vert="horz" lIns="91440" tIns="45720" rIns="91440" bIns="45720" rtlCol="0" anchor="ctr">
            <a:normAutofit fontScale="850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sz="4000" dirty="0" err="1"/>
              <a:t>Apendizaje</a:t>
            </a:r>
            <a:r>
              <a:rPr lang="en-US" sz="4000" dirty="0"/>
              <a:t> </a:t>
            </a:r>
            <a:r>
              <a:rPr lang="en-US" sz="4000" dirty="0" err="1"/>
              <a:t>automático</a:t>
            </a:r>
            <a:r>
              <a:rPr lang="en-US" sz="4000" dirty="0"/>
              <a:t> (</a:t>
            </a:r>
            <a:r>
              <a:rPr lang="en-US" sz="4000" dirty="0" err="1"/>
              <a:t>Entrenamiento</a:t>
            </a:r>
            <a:r>
              <a:rPr lang="en-US" sz="4000" dirty="0"/>
              <a:t> y </a:t>
            </a:r>
            <a:r>
              <a:rPr lang="en-US" sz="4000" dirty="0" err="1"/>
              <a:t>Validación</a:t>
            </a:r>
            <a:r>
              <a:rPr lang="en-US" sz="4000" dirty="0"/>
              <a:t>)</a:t>
            </a:r>
          </a:p>
        </p:txBody>
      </p:sp>
      <p:cxnSp>
        <p:nvCxnSpPr>
          <p:cNvPr id="3" name="Conector recto 2">
            <a:extLst>
              <a:ext uri="{FF2B5EF4-FFF2-40B4-BE49-F238E27FC236}">
                <a16:creationId xmlns:a16="http://schemas.microsoft.com/office/drawing/2014/main" id="{1194C5D0-2042-440F-9919-B18BADE0D582}"/>
              </a:ext>
            </a:extLst>
          </p:cNvPr>
          <p:cNvCxnSpPr/>
          <p:nvPr/>
        </p:nvCxnSpPr>
        <p:spPr>
          <a:xfrm>
            <a:off x="8611565" y="1547887"/>
            <a:ext cx="0" cy="4646743"/>
          </a:xfrm>
          <a:prstGeom prst="line">
            <a:avLst/>
          </a:prstGeom>
          <a:ln w="57150">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136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7" grpId="0"/>
      <p:bldP spid="35" grpId="0"/>
      <p:bldP spid="18"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C97D866-0F77-45DF-8EB7-C3D116B32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4" name="Freeform 6">
              <a:extLst>
                <a:ext uri="{FF2B5EF4-FFF2-40B4-BE49-F238E27FC236}">
                  <a16:creationId xmlns:a16="http://schemas.microsoft.com/office/drawing/2014/main" id="{4F9B1DE5-8736-46A8-986F-7D93EABD7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5" name="Freeform 7">
              <a:extLst>
                <a:ext uri="{FF2B5EF4-FFF2-40B4-BE49-F238E27FC236}">
                  <a16:creationId xmlns:a16="http://schemas.microsoft.com/office/drawing/2014/main" id="{DEF5C121-2BFC-4684-A8AE-AAC74878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6" name="Freeform 8">
              <a:extLst>
                <a:ext uri="{FF2B5EF4-FFF2-40B4-BE49-F238E27FC236}">
                  <a16:creationId xmlns:a16="http://schemas.microsoft.com/office/drawing/2014/main" id="{8DDBAAB4-8BAF-4FAB-99AC-C59B579A0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7" name="Freeform 9">
              <a:extLst>
                <a:ext uri="{FF2B5EF4-FFF2-40B4-BE49-F238E27FC236}">
                  <a16:creationId xmlns:a16="http://schemas.microsoft.com/office/drawing/2014/main" id="{195B7BE3-689C-4566-858A-873632B1B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8" name="Freeform 10">
              <a:extLst>
                <a:ext uri="{FF2B5EF4-FFF2-40B4-BE49-F238E27FC236}">
                  <a16:creationId xmlns:a16="http://schemas.microsoft.com/office/drawing/2014/main" id="{5220C0B1-373C-427C-85C1-E40FC7A9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9" name="Freeform 11">
              <a:extLst>
                <a:ext uri="{FF2B5EF4-FFF2-40B4-BE49-F238E27FC236}">
                  <a16:creationId xmlns:a16="http://schemas.microsoft.com/office/drawing/2014/main" id="{66BCB563-408A-4114-85A8-266D3943E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AEA7324-F923-4B13-B76B-5ADE4E5F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3" name="Rounded Rectangle 16">
            <a:extLst>
              <a:ext uri="{FF2B5EF4-FFF2-40B4-BE49-F238E27FC236}">
                <a16:creationId xmlns:a16="http://schemas.microsoft.com/office/drawing/2014/main" id="{7F6590A3-E5CA-40AC-8C43-C2CD773F3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8930"/>
            <a:ext cx="5268911" cy="5565601"/>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Guía Básica - Qué es una serie temporal y para qué sirve">
            <a:extLst>
              <a:ext uri="{FF2B5EF4-FFF2-40B4-BE49-F238E27FC236}">
                <a16:creationId xmlns:a16="http://schemas.microsoft.com/office/drawing/2014/main" id="{580ADA84-8F4C-4FD8-A937-C84F79C5C8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0098" y="2086722"/>
            <a:ext cx="4614427" cy="2664831"/>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16">
            <a:extLst>
              <a:ext uri="{FF2B5EF4-FFF2-40B4-BE49-F238E27FC236}">
                <a16:creationId xmlns:a16="http://schemas.microsoft.com/office/drawing/2014/main" id="{3E2E4FF1-D476-4976-8DBF-5BC75A40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9214" y="648930"/>
            <a:ext cx="5268911" cy="5565601"/>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8" name="Picture 4" descr="DISTRIBUCIÓN NORMAL">
            <a:extLst>
              <a:ext uri="{FF2B5EF4-FFF2-40B4-BE49-F238E27FC236}">
                <a16:creationId xmlns:a16="http://schemas.microsoft.com/office/drawing/2014/main" id="{90B72C43-3C3E-4A72-A197-8DF2AE6145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55845" y="2325107"/>
            <a:ext cx="4614427" cy="218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Digital Multicolor Wave Particles Form Stock Footage Video (100 ...">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a:t>Ruido Blanco</a:t>
            </a:r>
          </a:p>
        </p:txBody>
      </p:sp>
    </p:spTree>
    <p:extLst>
      <p:ext uri="{BB962C8B-B14F-4D97-AF65-F5344CB8AC3E}">
        <p14:creationId xmlns:p14="http://schemas.microsoft.com/office/powerpoint/2010/main" val="201110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318234" y="933254"/>
            <a:ext cx="595105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es el Ruido Blanco?</a:t>
            </a:r>
          </a:p>
        </p:txBody>
      </p:sp>
      <p:sp>
        <p:nvSpPr>
          <p:cNvPr id="3" name="Rectángulo 2">
            <a:extLst>
              <a:ext uri="{FF2B5EF4-FFF2-40B4-BE49-F238E27FC236}">
                <a16:creationId xmlns:a16="http://schemas.microsoft.com/office/drawing/2014/main" id="{939FE360-1E10-4C14-8B57-ADC80FF8CE5A}"/>
              </a:ext>
            </a:extLst>
          </p:cNvPr>
          <p:cNvSpPr/>
          <p:nvPr/>
        </p:nvSpPr>
        <p:spPr>
          <a:xfrm>
            <a:off x="2514211" y="2474893"/>
            <a:ext cx="9153427"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Un tipo especial de serie temporal donde los datos no siguen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ningún patrón</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t>
            </a: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098" name="Picture 2" descr="Un Espacio Singular: Concepto Ruido Blanco">
            <a:extLst>
              <a:ext uri="{FF2B5EF4-FFF2-40B4-BE49-F238E27FC236}">
                <a16:creationId xmlns:a16="http://schemas.microsoft.com/office/drawing/2014/main" id="{0F36016B-FA77-4D17-B660-67AEADB50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508" y="3670703"/>
            <a:ext cx="3635036" cy="2796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0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684213" y="763588"/>
            <a:ext cx="3173412" cy="5216525"/>
          </a:xfrm>
          <a:prstGeom prst="rect">
            <a:avLst/>
          </a:prstGeom>
        </p:spPr>
        <p:txBody>
          <a:bodyPr vert="horz" lIns="91440" tIns="45720" rIns="91440" bIns="45720" rtlCol="0" anchor="ctr">
            <a:normAutofit/>
          </a:bodyPr>
          <a:lstStyle/>
          <a:p>
            <a:pPr>
              <a:spcBef>
                <a:spcPct val="0"/>
              </a:spcBef>
              <a:spcAft>
                <a:spcPts val="600"/>
              </a:spcAft>
            </a:pPr>
            <a:r>
              <a:rPr lang="en-US" dirty="0"/>
              <a:t>RUIDO </a:t>
            </a:r>
            <a:br>
              <a:rPr lang="en-US" dirty="0"/>
            </a:br>
            <a:r>
              <a:rPr lang="en-US" dirty="0"/>
              <a:t>BLANCO</a:t>
            </a:r>
            <a:endParaRPr lang="en-US" sz="4000" dirty="0">
              <a:ln w="3175" cmpd="sng">
                <a:noFill/>
              </a:ln>
              <a:latin typeface="+mj-lt"/>
              <a:ea typeface="+mj-ea"/>
              <a:cs typeface="+mj-cs"/>
            </a:endParaRPr>
          </a:p>
        </p:txBody>
      </p:sp>
      <p:pic>
        <p:nvPicPr>
          <p:cNvPr id="7" name="Gráfico 6" descr="Grupo de hombres">
            <a:extLst>
              <a:ext uri="{FF2B5EF4-FFF2-40B4-BE49-F238E27FC236}">
                <a16:creationId xmlns:a16="http://schemas.microsoft.com/office/drawing/2014/main" id="{94E2B412-18DE-46FC-968C-CA956B908C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81582" y="2896998"/>
            <a:ext cx="914400" cy="914400"/>
          </a:xfrm>
          <a:prstGeom prst="rect">
            <a:avLst/>
          </a:prstGeom>
        </p:spPr>
      </p:pic>
      <p:pic>
        <p:nvPicPr>
          <p:cNvPr id="9" name="Gráfico 8" descr="Flujo de trabajo de derecha a izquierda">
            <a:extLst>
              <a:ext uri="{FF2B5EF4-FFF2-40B4-BE49-F238E27FC236}">
                <a16:creationId xmlns:a16="http://schemas.microsoft.com/office/drawing/2014/main" id="{66BD473A-8F5C-4CFD-8EB0-85B6E5950F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6206" y="4420950"/>
            <a:ext cx="914400" cy="914400"/>
          </a:xfrm>
          <a:prstGeom prst="rect">
            <a:avLst/>
          </a:prstGeom>
        </p:spPr>
      </p:pic>
      <p:pic>
        <p:nvPicPr>
          <p:cNvPr id="12" name="Gráfico 11" descr="Red social">
            <a:extLst>
              <a:ext uri="{FF2B5EF4-FFF2-40B4-BE49-F238E27FC236}">
                <a16:creationId xmlns:a16="http://schemas.microsoft.com/office/drawing/2014/main" id="{1E61A2D7-A389-4187-ADF0-A0DD0A7582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06004" y="1466363"/>
            <a:ext cx="914400" cy="914400"/>
          </a:xfrm>
          <a:prstGeom prst="rect">
            <a:avLst/>
          </a:prstGeom>
        </p:spPr>
      </p:pic>
      <p:sp>
        <p:nvSpPr>
          <p:cNvPr id="13" name="CuadroTexto 12">
            <a:extLst>
              <a:ext uri="{FF2B5EF4-FFF2-40B4-BE49-F238E27FC236}">
                <a16:creationId xmlns:a16="http://schemas.microsoft.com/office/drawing/2014/main" id="{018FB4D4-1207-4536-8BAA-87B7923B15A0}"/>
              </a:ext>
            </a:extLst>
          </p:cNvPr>
          <p:cNvSpPr txBox="1"/>
          <p:nvPr/>
        </p:nvSpPr>
        <p:spPr>
          <a:xfrm>
            <a:off x="6263344" y="1661953"/>
            <a:ext cx="265810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Media constante</a:t>
            </a:r>
          </a:p>
        </p:txBody>
      </p:sp>
      <p:sp>
        <p:nvSpPr>
          <p:cNvPr id="14" name="CuadroTexto 13">
            <a:extLst>
              <a:ext uri="{FF2B5EF4-FFF2-40B4-BE49-F238E27FC236}">
                <a16:creationId xmlns:a16="http://schemas.microsoft.com/office/drawing/2014/main" id="{6045022C-8C27-4F97-B443-781E642D597C}"/>
              </a:ext>
            </a:extLst>
          </p:cNvPr>
          <p:cNvSpPr txBox="1"/>
          <p:nvPr/>
        </p:nvSpPr>
        <p:spPr>
          <a:xfrm>
            <a:off x="6274585" y="3148890"/>
            <a:ext cx="303320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Varianza constante</a:t>
            </a:r>
          </a:p>
        </p:txBody>
      </p:sp>
      <p:sp>
        <p:nvSpPr>
          <p:cNvPr id="15" name="CuadroTexto 14">
            <a:extLst>
              <a:ext uri="{FF2B5EF4-FFF2-40B4-BE49-F238E27FC236}">
                <a16:creationId xmlns:a16="http://schemas.microsoft.com/office/drawing/2014/main" id="{E3647A25-051C-4B30-963E-A188AFCABF53}"/>
              </a:ext>
            </a:extLst>
          </p:cNvPr>
          <p:cNvSpPr txBox="1"/>
          <p:nvPr/>
        </p:nvSpPr>
        <p:spPr>
          <a:xfrm>
            <a:off x="6250031" y="4728919"/>
            <a:ext cx="337624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Sin autocorrelaciones</a:t>
            </a:r>
          </a:p>
        </p:txBody>
      </p:sp>
    </p:spTree>
    <p:extLst>
      <p:ext uri="{BB962C8B-B14F-4D97-AF65-F5344CB8AC3E}">
        <p14:creationId xmlns:p14="http://schemas.microsoft.com/office/powerpoint/2010/main" val="30248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meteorológicas</a:t>
            </a:r>
          </a:p>
        </p:txBody>
      </p:sp>
      <p:grpSp>
        <p:nvGrpSpPr>
          <p:cNvPr id="7" name="Grupo 6">
            <a:extLst>
              <a:ext uri="{FF2B5EF4-FFF2-40B4-BE49-F238E27FC236}">
                <a16:creationId xmlns:a16="http://schemas.microsoft.com/office/drawing/2014/main" id="{8245F61D-D6E2-FB46-B192-B2EF28BEB0D8}"/>
              </a:ext>
            </a:extLst>
          </p:cNvPr>
          <p:cNvGrpSpPr/>
          <p:nvPr/>
        </p:nvGrpSpPr>
        <p:grpSpPr>
          <a:xfrm>
            <a:off x="2565601" y="864925"/>
            <a:ext cx="1278781" cy="1138668"/>
            <a:chOff x="6280351" y="4483898"/>
            <a:chExt cx="1278781" cy="1138668"/>
          </a:xfrm>
        </p:grpSpPr>
        <p:sp>
          <p:nvSpPr>
            <p:cNvPr id="8" name="Lágrima 7">
              <a:extLst>
                <a:ext uri="{FF2B5EF4-FFF2-40B4-BE49-F238E27FC236}">
                  <a16:creationId xmlns:a16="http://schemas.microsoft.com/office/drawing/2014/main" id="{B4F49E00-030D-6E95-CEE8-03C80D12300D}"/>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F0138455-D821-9D02-E317-ADE394FD25FF}"/>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pic>
        <p:nvPicPr>
          <p:cNvPr id="3" name="Imagen 2">
            <a:extLst>
              <a:ext uri="{FF2B5EF4-FFF2-40B4-BE49-F238E27FC236}">
                <a16:creationId xmlns:a16="http://schemas.microsoft.com/office/drawing/2014/main" id="{7318FC61-21B6-A1F8-5E3A-D3AB4762698F}"/>
              </a:ext>
            </a:extLst>
          </p:cNvPr>
          <p:cNvPicPr>
            <a:picLocks noChangeAspect="1"/>
          </p:cNvPicPr>
          <p:nvPr/>
        </p:nvPicPr>
        <p:blipFill>
          <a:blip r:embed="rId3"/>
          <a:stretch>
            <a:fillRect/>
          </a:stretch>
        </p:blipFill>
        <p:spPr>
          <a:xfrm>
            <a:off x="2607467" y="2249236"/>
            <a:ext cx="7772400" cy="4405096"/>
          </a:xfrm>
          <a:prstGeom prst="rect">
            <a:avLst/>
          </a:prstGeom>
        </p:spPr>
      </p:pic>
    </p:spTree>
    <p:extLst>
      <p:ext uri="{BB962C8B-B14F-4D97-AF65-F5344CB8AC3E}">
        <p14:creationId xmlns:p14="http://schemas.microsoft.com/office/powerpoint/2010/main" val="72791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Imagen 3">
            <a:extLst>
              <a:ext uri="{FF2B5EF4-FFF2-40B4-BE49-F238E27FC236}">
                <a16:creationId xmlns:a16="http://schemas.microsoft.com/office/drawing/2014/main" id="{26F7BB73-0E25-4655-8CF6-20D2438B7F04}"/>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Autocorrelación</a:t>
            </a:r>
          </a:p>
        </p:txBody>
      </p:sp>
    </p:spTree>
    <p:extLst>
      <p:ext uri="{BB962C8B-B14F-4D97-AF65-F5344CB8AC3E}">
        <p14:creationId xmlns:p14="http://schemas.microsoft.com/office/powerpoint/2010/main" val="2899082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59AC0BB-ABFE-4462-8B7A-73A0245C785E}"/>
              </a:ext>
            </a:extLst>
          </p:cNvPr>
          <p:cNvGraphicFramePr/>
          <p:nvPr/>
        </p:nvGraphicFramePr>
        <p:xfrm>
          <a:off x="3356981" y="2188897"/>
          <a:ext cx="7459370" cy="248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7">
            <a:extLst>
              <a:ext uri="{FF2B5EF4-FFF2-40B4-BE49-F238E27FC236}">
                <a16:creationId xmlns:a16="http://schemas.microsoft.com/office/drawing/2014/main" id="{3155E265-48A3-4F5D-81E3-620A24D23278}"/>
              </a:ext>
            </a:extLst>
          </p:cNvPr>
          <p:cNvSpPr txBox="1"/>
          <p:nvPr/>
        </p:nvSpPr>
        <p:spPr>
          <a:xfrm>
            <a:off x="4903215" y="509597"/>
            <a:ext cx="436690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Series temporales</a:t>
            </a:r>
          </a:p>
        </p:txBody>
      </p:sp>
    </p:spTree>
    <p:extLst>
      <p:ext uri="{BB962C8B-B14F-4D97-AF65-F5344CB8AC3E}">
        <p14:creationId xmlns:p14="http://schemas.microsoft.com/office/powerpoint/2010/main" val="160319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graphicEl>
                                              <a:dgm id="{CD4D9164-4708-49AC-A5B1-6A1434EF3820}"/>
                                            </p:graphicEl>
                                          </p:spTgt>
                                        </p:tgtEl>
                                        <p:attrNameLst>
                                          <p:attrName>style.visibility</p:attrName>
                                        </p:attrNameLst>
                                      </p:cBhvr>
                                      <p:to>
                                        <p:strVal val="visible"/>
                                      </p:to>
                                    </p:set>
                                    <p:animEffect transition="in" filter="fade">
                                      <p:cBhvr>
                                        <p:cTn id="12" dur="1000"/>
                                        <p:tgtEl>
                                          <p:spTgt spid="4">
                                            <p:graphicEl>
                                              <a:dgm id="{CD4D9164-4708-49AC-A5B1-6A1434EF3820}"/>
                                            </p:graphicEl>
                                          </p:spTgt>
                                        </p:tgtEl>
                                      </p:cBhvr>
                                    </p:animEffect>
                                    <p:anim calcmode="lin" valueType="num">
                                      <p:cBhvr>
                                        <p:cTn id="13" dur="1000" fill="hold"/>
                                        <p:tgtEl>
                                          <p:spTgt spid="4">
                                            <p:graphicEl>
                                              <a:dgm id="{CD4D9164-4708-49AC-A5B1-6A1434EF3820}"/>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CD4D9164-4708-49AC-A5B1-6A1434EF3820}"/>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graphicEl>
                                              <a:dgm id="{8EEF37B3-E84D-46C7-A281-43B4545670C2}"/>
                                            </p:graphicEl>
                                          </p:spTgt>
                                        </p:tgtEl>
                                        <p:attrNameLst>
                                          <p:attrName>style.visibility</p:attrName>
                                        </p:attrNameLst>
                                      </p:cBhvr>
                                      <p:to>
                                        <p:strVal val="visible"/>
                                      </p:to>
                                    </p:set>
                                    <p:animEffect transition="in" filter="fade">
                                      <p:cBhvr>
                                        <p:cTn id="17" dur="1000"/>
                                        <p:tgtEl>
                                          <p:spTgt spid="4">
                                            <p:graphicEl>
                                              <a:dgm id="{8EEF37B3-E84D-46C7-A281-43B4545670C2}"/>
                                            </p:graphicEl>
                                          </p:spTgt>
                                        </p:tgtEl>
                                      </p:cBhvr>
                                    </p:animEffect>
                                    <p:anim calcmode="lin" valueType="num">
                                      <p:cBhvr>
                                        <p:cTn id="18" dur="1000" fill="hold"/>
                                        <p:tgtEl>
                                          <p:spTgt spid="4">
                                            <p:graphicEl>
                                              <a:dgm id="{8EEF37B3-E84D-46C7-A281-43B4545670C2}"/>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8EEF37B3-E84D-46C7-A281-43B4545670C2}"/>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graphicEl>
                                              <a:dgm id="{0B9E6DAA-9E55-413D-A45A-43648FD605F3}"/>
                                            </p:graphicEl>
                                          </p:spTgt>
                                        </p:tgtEl>
                                        <p:attrNameLst>
                                          <p:attrName>style.visibility</p:attrName>
                                        </p:attrNameLst>
                                      </p:cBhvr>
                                      <p:to>
                                        <p:strVal val="visible"/>
                                      </p:to>
                                    </p:set>
                                    <p:animEffect transition="in" filter="fade">
                                      <p:cBhvr>
                                        <p:cTn id="24" dur="1000"/>
                                        <p:tgtEl>
                                          <p:spTgt spid="4">
                                            <p:graphicEl>
                                              <a:dgm id="{0B9E6DAA-9E55-413D-A45A-43648FD605F3}"/>
                                            </p:graphicEl>
                                          </p:spTgt>
                                        </p:tgtEl>
                                      </p:cBhvr>
                                    </p:animEffect>
                                    <p:anim calcmode="lin" valueType="num">
                                      <p:cBhvr>
                                        <p:cTn id="25" dur="1000" fill="hold"/>
                                        <p:tgtEl>
                                          <p:spTgt spid="4">
                                            <p:graphicEl>
                                              <a:dgm id="{0B9E6DAA-9E55-413D-A45A-43648FD605F3}"/>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0B9E6DAA-9E55-413D-A45A-43648FD605F3}"/>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graphicEl>
                                              <a:dgm id="{7D8FFD1D-13AE-4419-94A5-43D373586796}"/>
                                            </p:graphicEl>
                                          </p:spTgt>
                                        </p:tgtEl>
                                        <p:attrNameLst>
                                          <p:attrName>style.visibility</p:attrName>
                                        </p:attrNameLst>
                                      </p:cBhvr>
                                      <p:to>
                                        <p:strVal val="visible"/>
                                      </p:to>
                                    </p:set>
                                    <p:animEffect transition="in" filter="fade">
                                      <p:cBhvr>
                                        <p:cTn id="29" dur="1000"/>
                                        <p:tgtEl>
                                          <p:spTgt spid="4">
                                            <p:graphicEl>
                                              <a:dgm id="{7D8FFD1D-13AE-4419-94A5-43D373586796}"/>
                                            </p:graphicEl>
                                          </p:spTgt>
                                        </p:tgtEl>
                                      </p:cBhvr>
                                    </p:animEffect>
                                    <p:anim calcmode="lin" valueType="num">
                                      <p:cBhvr>
                                        <p:cTn id="30" dur="1000" fill="hold"/>
                                        <p:tgtEl>
                                          <p:spTgt spid="4">
                                            <p:graphicEl>
                                              <a:dgm id="{7D8FFD1D-13AE-4419-94A5-43D373586796}"/>
                                            </p:graphicEl>
                                          </p:spTgt>
                                        </p:tgtEl>
                                        <p:attrNameLst>
                                          <p:attrName>ppt_x</p:attrName>
                                        </p:attrNameLst>
                                      </p:cBhvr>
                                      <p:tavLst>
                                        <p:tav tm="0">
                                          <p:val>
                                            <p:strVal val="#ppt_x"/>
                                          </p:val>
                                        </p:tav>
                                        <p:tav tm="100000">
                                          <p:val>
                                            <p:strVal val="#ppt_x"/>
                                          </p:val>
                                        </p:tav>
                                      </p:tavLst>
                                    </p:anim>
                                    <p:anim calcmode="lin" valueType="num">
                                      <p:cBhvr>
                                        <p:cTn id="31" dur="1000" fill="hold"/>
                                        <p:tgtEl>
                                          <p:spTgt spid="4">
                                            <p:graphicEl>
                                              <a:dgm id="{7D8FFD1D-13AE-4419-94A5-43D37358679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286168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Correlación</a:t>
            </a:r>
          </a:p>
        </p:txBody>
      </p:sp>
      <p:sp>
        <p:nvSpPr>
          <p:cNvPr id="8" name="Rectángulo 7">
            <a:extLst>
              <a:ext uri="{FF2B5EF4-FFF2-40B4-BE49-F238E27FC236}">
                <a16:creationId xmlns:a16="http://schemas.microsoft.com/office/drawing/2014/main" id="{6EEC70F0-EF3E-4186-85B5-8218D22BE2BC}"/>
              </a:ext>
            </a:extLst>
          </p:cNvPr>
          <p:cNvSpPr/>
          <p:nvPr/>
        </p:nvSpPr>
        <p:spPr>
          <a:xfrm>
            <a:off x="2335367" y="1802034"/>
            <a:ext cx="8374408"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La similitud con respecto a cómo dos series cambian sus valores. </a:t>
            </a:r>
          </a:p>
        </p:txBody>
      </p:sp>
      <mc:AlternateContent xmlns:mc="http://schemas.openxmlformats.org/markup-compatibility/2006" xmlns:a14="http://schemas.microsoft.com/office/drawing/2010/main">
        <mc:Choice Requires="a14">
          <p:graphicFrame>
            <p:nvGraphicFramePr>
              <p:cNvPr id="3" name="Diagrama 2">
                <a:extLst>
                  <a:ext uri="{FF2B5EF4-FFF2-40B4-BE49-F238E27FC236}">
                    <a16:creationId xmlns:a16="http://schemas.microsoft.com/office/drawing/2014/main" id="{35279190-654F-4D1D-9676-BAE58E0B1BC2}"/>
                  </a:ext>
                </a:extLst>
              </p:cNvPr>
              <p:cNvGraphicFramePr/>
              <p:nvPr/>
            </p:nvGraphicFramePr>
            <p:xfrm>
              <a:off x="4350993" y="2660507"/>
              <a:ext cx="4001155" cy="2947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a 2">
                <a:extLst>
                  <a:ext uri="{FF2B5EF4-FFF2-40B4-BE49-F238E27FC236}">
                    <a16:creationId xmlns:a16="http://schemas.microsoft.com/office/drawing/2014/main" id="{35279190-654F-4D1D-9676-BAE58E0B1BC2}"/>
                  </a:ext>
                </a:extLst>
              </p:cNvPr>
              <p:cNvGraphicFramePr/>
              <p:nvPr>
                <p:extLst>
                  <p:ext uri="{D42A27DB-BD31-4B8C-83A1-F6EECF244321}">
                    <p14:modId xmlns:p14="http://schemas.microsoft.com/office/powerpoint/2010/main" val="1711463122"/>
                  </p:ext>
                </p:extLst>
              </p:nvPr>
            </p:nvGraphicFramePr>
            <p:xfrm>
              <a:off x="4350993" y="2660507"/>
              <a:ext cx="4001155" cy="29475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7420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9B3C51B-0AF8-490D-B7CC-A11C313EDA88}"/>
                                            </p:graphicEl>
                                          </p:spTgt>
                                        </p:tgtEl>
                                        <p:attrNameLst>
                                          <p:attrName>style.visibility</p:attrName>
                                        </p:attrNameLst>
                                      </p:cBhvr>
                                      <p:to>
                                        <p:strVal val="visible"/>
                                      </p:to>
                                    </p:set>
                                    <p:animEffect transition="in" filter="fade">
                                      <p:cBhvr>
                                        <p:cTn id="17" dur="500"/>
                                        <p:tgtEl>
                                          <p:spTgt spid="3">
                                            <p:graphicEl>
                                              <a:dgm id="{79B3C51B-0AF8-490D-B7CC-A11C313EDA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Graphic spid="3" grpId="0">
        <p:bldSub>
          <a:bldDgm bld="lvl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F96C575-39AC-405B-B7A2-B8E3CADE7C30}"/>
              </a:ext>
            </a:extLst>
          </p:cNvPr>
          <p:cNvSpPr txBox="1">
            <a:spLocks/>
          </p:cNvSpPr>
          <p:nvPr/>
        </p:nvSpPr>
        <p:spPr>
          <a:xfrm>
            <a:off x="1362709" y="-175812"/>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Autocorrelación</a:t>
            </a:r>
          </a:p>
        </p:txBody>
      </p:sp>
      <p:cxnSp>
        <p:nvCxnSpPr>
          <p:cNvPr id="6" name="Conector recto 5">
            <a:extLst>
              <a:ext uri="{FF2B5EF4-FFF2-40B4-BE49-F238E27FC236}">
                <a16:creationId xmlns:a16="http://schemas.microsoft.com/office/drawing/2014/main" id="{2EF95DC0-9263-489C-8848-7BED9E18E952}"/>
              </a:ext>
            </a:extLst>
          </p:cNvPr>
          <p:cNvCxnSpPr/>
          <p:nvPr/>
        </p:nvCxnSpPr>
        <p:spPr>
          <a:xfrm>
            <a:off x="2361257" y="2532812"/>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8" name="Elipse 7">
            <a:extLst>
              <a:ext uri="{FF2B5EF4-FFF2-40B4-BE49-F238E27FC236}">
                <a16:creationId xmlns:a16="http://schemas.microsoft.com/office/drawing/2014/main" id="{44367837-AC11-44C5-937C-A11BD070259F}"/>
              </a:ext>
            </a:extLst>
          </p:cNvPr>
          <p:cNvSpPr/>
          <p:nvPr/>
        </p:nvSpPr>
        <p:spPr>
          <a:xfrm>
            <a:off x="2129198" y="240976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Elipse 8">
            <a:extLst>
              <a:ext uri="{FF2B5EF4-FFF2-40B4-BE49-F238E27FC236}">
                <a16:creationId xmlns:a16="http://schemas.microsoft.com/office/drawing/2014/main" id="{19FB9116-A917-432C-860A-A626F2A21597}"/>
              </a:ext>
            </a:extLst>
          </p:cNvPr>
          <p:cNvSpPr/>
          <p:nvPr/>
        </p:nvSpPr>
        <p:spPr>
          <a:xfrm>
            <a:off x="10406032" y="240976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Elipse 9">
            <a:extLst>
              <a:ext uri="{FF2B5EF4-FFF2-40B4-BE49-F238E27FC236}">
                <a16:creationId xmlns:a16="http://schemas.microsoft.com/office/drawing/2014/main" id="{D4DB0A85-777C-4F33-AE94-4B3CC04FBD0E}"/>
              </a:ext>
            </a:extLst>
          </p:cNvPr>
          <p:cNvSpPr/>
          <p:nvPr/>
        </p:nvSpPr>
        <p:spPr>
          <a:xfrm>
            <a:off x="3772369"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Elipse 10">
            <a:extLst>
              <a:ext uri="{FF2B5EF4-FFF2-40B4-BE49-F238E27FC236}">
                <a16:creationId xmlns:a16="http://schemas.microsoft.com/office/drawing/2014/main" id="{6F71D830-4682-4985-AE39-8DC3D81E8D54}"/>
              </a:ext>
            </a:extLst>
          </p:cNvPr>
          <p:cNvSpPr/>
          <p:nvPr/>
        </p:nvSpPr>
        <p:spPr>
          <a:xfrm>
            <a:off x="5415224"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Elipse 11">
            <a:extLst>
              <a:ext uri="{FF2B5EF4-FFF2-40B4-BE49-F238E27FC236}">
                <a16:creationId xmlns:a16="http://schemas.microsoft.com/office/drawing/2014/main" id="{4CBB0CA7-F565-47E2-B37C-A714EB94B832}"/>
              </a:ext>
            </a:extLst>
          </p:cNvPr>
          <p:cNvSpPr/>
          <p:nvPr/>
        </p:nvSpPr>
        <p:spPr>
          <a:xfrm>
            <a:off x="7127997"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Elipse 12">
            <a:extLst>
              <a:ext uri="{FF2B5EF4-FFF2-40B4-BE49-F238E27FC236}">
                <a16:creationId xmlns:a16="http://schemas.microsoft.com/office/drawing/2014/main" id="{FAE58C8C-8681-4D7E-ABDE-C427C1498B09}"/>
              </a:ext>
            </a:extLst>
          </p:cNvPr>
          <p:cNvSpPr/>
          <p:nvPr/>
        </p:nvSpPr>
        <p:spPr>
          <a:xfrm>
            <a:off x="8855222"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9" name="Conector recto de flecha 18">
            <a:extLst>
              <a:ext uri="{FF2B5EF4-FFF2-40B4-BE49-F238E27FC236}">
                <a16:creationId xmlns:a16="http://schemas.microsoft.com/office/drawing/2014/main" id="{ABEBD30F-3FB6-4C18-81BF-CD77CBDE6515}"/>
              </a:ext>
            </a:extLst>
          </p:cNvPr>
          <p:cNvCxnSpPr>
            <a:cxnSpLocks/>
          </p:cNvCxnSpPr>
          <p:nvPr/>
        </p:nvCxnSpPr>
        <p:spPr>
          <a:xfrm>
            <a:off x="8939278"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de flecha 21">
            <a:extLst>
              <a:ext uri="{FF2B5EF4-FFF2-40B4-BE49-F238E27FC236}">
                <a16:creationId xmlns:a16="http://schemas.microsoft.com/office/drawing/2014/main" id="{68B57586-B9AF-47BF-854A-1F2A8857E26C}"/>
              </a:ext>
            </a:extLst>
          </p:cNvPr>
          <p:cNvCxnSpPr>
            <a:cxnSpLocks/>
          </p:cNvCxnSpPr>
          <p:nvPr/>
        </p:nvCxnSpPr>
        <p:spPr>
          <a:xfrm>
            <a:off x="7180428"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recto de flecha 22">
            <a:extLst>
              <a:ext uri="{FF2B5EF4-FFF2-40B4-BE49-F238E27FC236}">
                <a16:creationId xmlns:a16="http://schemas.microsoft.com/office/drawing/2014/main" id="{5465704F-3566-4690-9532-81CE4EB2E189}"/>
              </a:ext>
            </a:extLst>
          </p:cNvPr>
          <p:cNvCxnSpPr>
            <a:cxnSpLocks/>
          </p:cNvCxnSpPr>
          <p:nvPr/>
        </p:nvCxnSpPr>
        <p:spPr>
          <a:xfrm>
            <a:off x="5501489"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ector recto de flecha 23">
            <a:extLst>
              <a:ext uri="{FF2B5EF4-FFF2-40B4-BE49-F238E27FC236}">
                <a16:creationId xmlns:a16="http://schemas.microsoft.com/office/drawing/2014/main" id="{D5E78391-8E99-46EA-AA67-92C75DB4E15E}"/>
              </a:ext>
            </a:extLst>
          </p:cNvPr>
          <p:cNvCxnSpPr>
            <a:cxnSpLocks/>
          </p:cNvCxnSpPr>
          <p:nvPr/>
        </p:nvCxnSpPr>
        <p:spPr>
          <a:xfrm>
            <a:off x="3841381"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A35BE1A-2D55-40AF-AD86-147296C82415}"/>
                  </a:ext>
                </a:extLst>
              </p:cNvPr>
              <p:cNvSpPr txBox="1"/>
              <p:nvPr/>
            </p:nvSpPr>
            <p:spPr>
              <a:xfrm>
                <a:off x="3358301" y="3090446"/>
                <a:ext cx="6297784" cy="677108"/>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𝑐𝑜𝑟𝑟</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25" name="CuadroTexto 24">
                <a:extLst>
                  <a:ext uri="{FF2B5EF4-FFF2-40B4-BE49-F238E27FC236}">
                    <a16:creationId xmlns:a16="http://schemas.microsoft.com/office/drawing/2014/main" id="{BA35BE1A-2D55-40AF-AD86-147296C82415}"/>
                  </a:ext>
                </a:extLst>
              </p:cNvPr>
              <p:cNvSpPr txBox="1">
                <a:spLocks noRot="1" noChangeAspect="1" noMove="1" noResize="1" noEditPoints="1" noAdjustHandles="1" noChangeArrowheads="1" noChangeShapeType="1" noTextEdit="1"/>
              </p:cNvSpPr>
              <p:nvPr/>
            </p:nvSpPr>
            <p:spPr>
              <a:xfrm>
                <a:off x="3358301" y="3090446"/>
                <a:ext cx="6297784" cy="677108"/>
              </a:xfrm>
              <a:prstGeom prst="rect">
                <a:avLst/>
              </a:prstGeom>
              <a:blipFill>
                <a:blip r:embed="rId3"/>
                <a:stretch>
                  <a:fillRect/>
                </a:stretch>
              </a:blipFill>
            </p:spPr>
            <p:txBody>
              <a:bodyPr/>
              <a:lstStyle/>
              <a:p>
                <a:r>
                  <a:rPr lang="es-ES">
                    <a:noFill/>
                  </a:rPr>
                  <a:t> </a:t>
                </a:r>
              </a:p>
            </p:txBody>
          </p:sp>
        </mc:Fallback>
      </mc:AlternateContent>
      <p:sp>
        <p:nvSpPr>
          <p:cNvPr id="26" name="Título 1">
            <a:extLst>
              <a:ext uri="{FF2B5EF4-FFF2-40B4-BE49-F238E27FC236}">
                <a16:creationId xmlns:a16="http://schemas.microsoft.com/office/drawing/2014/main" id="{0688A28D-0A1E-4240-8161-C5D5C69F5F20}"/>
              </a:ext>
            </a:extLst>
          </p:cNvPr>
          <p:cNvSpPr txBox="1">
            <a:spLocks/>
          </p:cNvSpPr>
          <p:nvPr/>
        </p:nvSpPr>
        <p:spPr>
          <a:xfrm>
            <a:off x="1788434" y="3909311"/>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2800" b="0" i="0" u="none" strike="noStrike" kern="1200" cap="none" spc="0" normalizeH="0" baseline="0" noProof="0" dirty="0">
                <a:ln w="3175" cmpd="sng">
                  <a:noFill/>
                </a:ln>
                <a:solidFill>
                  <a:prstClr val="black"/>
                </a:solidFill>
                <a:effectLst/>
                <a:uLnTx/>
                <a:uFillTx/>
                <a:latin typeface="Corbel" panose="020B0503020204020204"/>
                <a:ea typeface="+mj-ea"/>
                <a:cs typeface="+mj-cs"/>
              </a:rPr>
              <a:t>No autocorrelación</a:t>
            </a:r>
          </a:p>
        </p:txBody>
      </p:sp>
      <p:sp>
        <p:nvSpPr>
          <p:cNvPr id="27" name="Título 1">
            <a:extLst>
              <a:ext uri="{FF2B5EF4-FFF2-40B4-BE49-F238E27FC236}">
                <a16:creationId xmlns:a16="http://schemas.microsoft.com/office/drawing/2014/main" id="{2330F27B-1B4A-422C-9B23-DC72851456B9}"/>
              </a:ext>
            </a:extLst>
          </p:cNvPr>
          <p:cNvSpPr txBox="1">
            <a:spLocks/>
          </p:cNvSpPr>
          <p:nvPr/>
        </p:nvSpPr>
        <p:spPr>
          <a:xfrm>
            <a:off x="1788434" y="4996798"/>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2800" b="0" i="0" u="none" strike="noStrike" kern="1200" cap="none" spc="0" normalizeH="0" baseline="0" noProof="0" dirty="0">
                <a:ln w="3175" cmpd="sng">
                  <a:noFill/>
                </a:ln>
                <a:solidFill>
                  <a:prstClr val="black"/>
                </a:solidFill>
                <a:effectLst/>
                <a:uLnTx/>
                <a:uFillTx/>
                <a:latin typeface="Corbel" panose="020B0503020204020204"/>
                <a:ea typeface="+mj-ea"/>
                <a:cs typeface="+mj-cs"/>
              </a:rPr>
              <a:t>No hay una relación clara entre valores pasados y presentes</a:t>
            </a:r>
          </a:p>
        </p:txBody>
      </p:sp>
      <p:cxnSp>
        <p:nvCxnSpPr>
          <p:cNvPr id="29" name="Conector recto de flecha 28">
            <a:extLst>
              <a:ext uri="{FF2B5EF4-FFF2-40B4-BE49-F238E27FC236}">
                <a16:creationId xmlns:a16="http://schemas.microsoft.com/office/drawing/2014/main" id="{7BF0174F-623D-4760-BA3D-3854CBB14586}"/>
              </a:ext>
            </a:extLst>
          </p:cNvPr>
          <p:cNvCxnSpPr>
            <a:cxnSpLocks/>
          </p:cNvCxnSpPr>
          <p:nvPr/>
        </p:nvCxnSpPr>
        <p:spPr>
          <a:xfrm>
            <a:off x="6542074" y="4996798"/>
            <a:ext cx="0" cy="5847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2096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25" grpId="0"/>
      <p:bldP spid="26" grpId="0"/>
      <p:bldP spid="2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Digital Multicolor Wave Particles Form Stock Footage Video (100 ...">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Modelos predictivos</a:t>
            </a:r>
          </a:p>
        </p:txBody>
      </p:sp>
    </p:spTree>
    <p:extLst>
      <p:ext uri="{BB962C8B-B14F-4D97-AF65-F5344CB8AC3E}">
        <p14:creationId xmlns:p14="http://schemas.microsoft.com/office/powerpoint/2010/main" val="41941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82467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hemos aprendido?</a:t>
            </a:r>
          </a:p>
        </p:txBody>
      </p:sp>
      <p:graphicFrame>
        <p:nvGraphicFramePr>
          <p:cNvPr id="5" name="Diagrama 4">
            <a:extLst>
              <a:ext uri="{FF2B5EF4-FFF2-40B4-BE49-F238E27FC236}">
                <a16:creationId xmlns:a16="http://schemas.microsoft.com/office/drawing/2014/main" id="{690B36F5-B4AD-4181-8FE5-4E80E25AA960}"/>
              </a:ext>
            </a:extLst>
          </p:cNvPr>
          <p:cNvGraphicFramePr/>
          <p:nvPr>
            <p:extLst>
              <p:ext uri="{D42A27DB-BD31-4B8C-83A1-F6EECF244321}">
                <p14:modId xmlns:p14="http://schemas.microsoft.com/office/powerpoint/2010/main" val="528759557"/>
              </p:ext>
            </p:extLst>
          </p:nvPr>
        </p:nvGraphicFramePr>
        <p:xfrm>
          <a:off x="4126952" y="1399600"/>
          <a:ext cx="5384460" cy="264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F3AFE329-CBC4-7424-E1B0-C35021D12C67}"/>
              </a:ext>
            </a:extLst>
          </p:cNvPr>
          <p:cNvSpPr txBox="1"/>
          <p:nvPr/>
        </p:nvSpPr>
        <p:spPr>
          <a:xfrm>
            <a:off x="5270992" y="3945869"/>
            <a:ext cx="2811026"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falta?</a:t>
            </a:r>
          </a:p>
        </p:txBody>
      </p:sp>
      <p:grpSp>
        <p:nvGrpSpPr>
          <p:cNvPr id="4" name="Grupo 3">
            <a:extLst>
              <a:ext uri="{FF2B5EF4-FFF2-40B4-BE49-F238E27FC236}">
                <a16:creationId xmlns:a16="http://schemas.microsoft.com/office/drawing/2014/main" id="{2D9E5B3E-1A66-879D-19D7-CF129AA70125}"/>
              </a:ext>
            </a:extLst>
          </p:cNvPr>
          <p:cNvGrpSpPr/>
          <p:nvPr/>
        </p:nvGrpSpPr>
        <p:grpSpPr>
          <a:xfrm>
            <a:off x="5394804" y="4871551"/>
            <a:ext cx="2563402" cy="1538041"/>
            <a:chOff x="2820400" y="551966"/>
            <a:chExt cx="2563402" cy="1538041"/>
          </a:xfrm>
        </p:grpSpPr>
        <p:sp>
          <p:nvSpPr>
            <p:cNvPr id="6" name="Rectángulo 5">
              <a:extLst>
                <a:ext uri="{FF2B5EF4-FFF2-40B4-BE49-F238E27FC236}">
                  <a16:creationId xmlns:a16="http://schemas.microsoft.com/office/drawing/2014/main" id="{5C5216FA-D1DC-B863-A0DE-004C8F7859E3}"/>
                </a:ext>
              </a:extLst>
            </p:cNvPr>
            <p:cNvSpPr/>
            <p:nvPr/>
          </p:nvSpPr>
          <p:spPr>
            <a:xfrm>
              <a:off x="2820400" y="551966"/>
              <a:ext cx="2563402" cy="1538041"/>
            </a:xfrm>
            <a:prstGeom prst="rect">
              <a:avLst/>
            </a:prstGeom>
          </p:spPr>
          <p:style>
            <a:lnRef idx="0">
              <a:schemeClr val="accent5"/>
            </a:lnRef>
            <a:fillRef idx="3">
              <a:schemeClr val="accent5"/>
            </a:fillRef>
            <a:effectRef idx="3">
              <a:schemeClr val="accent5"/>
            </a:effectRef>
            <a:fontRef idx="minor">
              <a:schemeClr val="lt1"/>
            </a:fontRef>
          </p:style>
        </p:sp>
        <p:sp>
          <p:nvSpPr>
            <p:cNvPr id="7" name="CuadroTexto 6">
              <a:extLst>
                <a:ext uri="{FF2B5EF4-FFF2-40B4-BE49-F238E27FC236}">
                  <a16:creationId xmlns:a16="http://schemas.microsoft.com/office/drawing/2014/main" id="{F540253E-BFA5-E236-2EF4-B216538FEFED}"/>
                </a:ext>
              </a:extLst>
            </p:cNvPr>
            <p:cNvSpPr txBox="1"/>
            <p:nvPr/>
          </p:nvSpPr>
          <p:spPr>
            <a:xfrm>
              <a:off x="2820400" y="551966"/>
              <a:ext cx="2563402" cy="153804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2800" b="0" kern="1200" cap="none" spc="0" dirty="0">
                  <a:ln w="0"/>
                  <a:solidFill>
                    <a:schemeClr val="tx1"/>
                  </a:solidFill>
                  <a:effectLst>
                    <a:outerShdw blurRad="38100" dist="19050" dir="2700000" algn="tl" rotWithShape="0">
                      <a:schemeClr val="dk1">
                        <a:alpha val="40000"/>
                      </a:schemeClr>
                    </a:outerShdw>
                  </a:effectLst>
                </a:rPr>
                <a:t>Modelos para predecir el futuro</a:t>
              </a:r>
              <a:endParaRPr lang="es-ES" sz="3800" b="0" kern="120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6134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graphicEl>
                                              <a:dgm id="{1DEDE472-F7AA-4497-943F-CA9DB4C89807}"/>
                                            </p:graphicEl>
                                          </p:spTgt>
                                        </p:tgtEl>
                                        <p:attrNameLst>
                                          <p:attrName>style.visibility</p:attrName>
                                        </p:attrNameLst>
                                      </p:cBhvr>
                                      <p:to>
                                        <p:strVal val="visible"/>
                                      </p:to>
                                    </p:set>
                                    <p:animEffect transition="in" filter="fade">
                                      <p:cBhvr>
                                        <p:cTn id="12" dur="1000"/>
                                        <p:tgtEl>
                                          <p:spTgt spid="5">
                                            <p:graphicEl>
                                              <a:dgm id="{1DEDE472-F7AA-4497-943F-CA9DB4C89807}"/>
                                            </p:graphicEl>
                                          </p:spTgt>
                                        </p:tgtEl>
                                      </p:cBhvr>
                                    </p:animEffect>
                                    <p:anim calcmode="lin" valueType="num">
                                      <p:cBhvr>
                                        <p:cTn id="13" dur="1000" fill="hold"/>
                                        <p:tgtEl>
                                          <p:spTgt spid="5">
                                            <p:graphicEl>
                                              <a:dgm id="{1DEDE472-F7AA-4497-943F-CA9DB4C89807}"/>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1DEDE472-F7AA-4497-943F-CA9DB4C89807}"/>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8BDF98B6-9712-443E-A164-E259C55527F0}"/>
                                            </p:graphicEl>
                                          </p:spTgt>
                                        </p:tgtEl>
                                        <p:attrNameLst>
                                          <p:attrName>style.visibility</p:attrName>
                                        </p:attrNameLst>
                                      </p:cBhvr>
                                      <p:to>
                                        <p:strVal val="visible"/>
                                      </p:to>
                                    </p:set>
                                    <p:animEffect transition="in" filter="fade">
                                      <p:cBhvr>
                                        <p:cTn id="19" dur="1000"/>
                                        <p:tgtEl>
                                          <p:spTgt spid="5">
                                            <p:graphicEl>
                                              <a:dgm id="{8BDF98B6-9712-443E-A164-E259C55527F0}"/>
                                            </p:graphicEl>
                                          </p:spTgt>
                                        </p:tgtEl>
                                      </p:cBhvr>
                                    </p:animEffect>
                                    <p:anim calcmode="lin" valueType="num">
                                      <p:cBhvr>
                                        <p:cTn id="20" dur="1000" fill="hold"/>
                                        <p:tgtEl>
                                          <p:spTgt spid="5">
                                            <p:graphicEl>
                                              <a:dgm id="{8BDF98B6-9712-443E-A164-E259C55527F0}"/>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8BDF98B6-9712-443E-A164-E259C55527F0}"/>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6" name="Picture 5" descr="Imagen que contiene luz, reloj&#10;&#10;Descripción generada automáticamente">
            <a:extLst>
              <a:ext uri="{FF2B5EF4-FFF2-40B4-BE49-F238E27FC236}">
                <a16:creationId xmlns:a16="http://schemas.microsoft.com/office/drawing/2014/main" id="{F816E041-AA18-4AEB-8C24-F871A689D367}"/>
              </a:ext>
            </a:extLst>
          </p:cNvPr>
          <p:cNvPicPr>
            <a:picLocks noChangeAspect="1"/>
          </p:cNvPicPr>
          <p:nvPr/>
        </p:nvPicPr>
        <p:blipFill rotWithShape="1">
          <a:blip r:embed="rId4"/>
          <a:srcRect l="48369" r="411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0" name="Group 1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CuadroTexto 1">
            <a:extLst>
              <a:ext uri="{FF2B5EF4-FFF2-40B4-BE49-F238E27FC236}">
                <a16:creationId xmlns:a16="http://schemas.microsoft.com/office/drawing/2014/main" id="{5EE69539-8A57-4B0D-A423-C20EB7768FE1}"/>
              </a:ext>
            </a:extLst>
          </p:cNvPr>
          <p:cNvSpPr txBox="1"/>
          <p:nvPr/>
        </p:nvSpPr>
        <p:spPr>
          <a:xfrm>
            <a:off x="990203" y="55267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Cómo</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seleccionar</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el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mejor</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modelo</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a:t>
            </a:r>
          </a:p>
        </p:txBody>
      </p:sp>
      <p:sp>
        <p:nvSpPr>
          <p:cNvPr id="8" name="Rectángulo 7">
            <a:extLst>
              <a:ext uri="{FF2B5EF4-FFF2-40B4-BE49-F238E27FC236}">
                <a16:creationId xmlns:a16="http://schemas.microsoft.com/office/drawing/2014/main" id="{B9CC3EEB-B8E8-4D82-A64E-49E0AAB75414}"/>
              </a:ext>
            </a:extLst>
          </p:cNvPr>
          <p:cNvSpPr/>
          <p:nvPr/>
        </p:nvSpPr>
        <p:spPr>
          <a:xfrm>
            <a:off x="9950504" y="4013027"/>
            <a:ext cx="2312232"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Aprendizaje</a:t>
            </a:r>
            <a:r>
              <a:rPr kumimoji="0" lang="en-US" sz="28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automático</a:t>
            </a:r>
            <a:r>
              <a:rPr kumimoji="0" lang="en-US" sz="28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supervisado</a:t>
            </a: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CuadroTexto 8">
            <a:extLst>
              <a:ext uri="{FF2B5EF4-FFF2-40B4-BE49-F238E27FC236}">
                <a16:creationId xmlns:a16="http://schemas.microsoft.com/office/drawing/2014/main" id="{F808C484-C7B9-4858-91F4-4A5449F4D2FA}"/>
              </a:ext>
            </a:extLst>
          </p:cNvPr>
          <p:cNvSpPr txBox="1"/>
          <p:nvPr/>
        </p:nvSpPr>
        <p:spPr>
          <a:xfrm>
            <a:off x="563310" y="2354022"/>
            <a:ext cx="5495132" cy="403187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1. Escoger el modelo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2. Dividir los datos en datos de entrenamiento y datos de prueba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rPr>
              <a:t>3. Ajustar el modelo a los datos de entrenamiento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rPr>
              <a:t>4. Evaluar el modelo en los datos de prueba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5. </a:t>
            </a:r>
            <a:r>
              <a:rPr kumimoji="0" lang="es-ES" sz="2000" b="0" i="1"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Re-ajustar</a:t>
            </a: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 el modelo con todos los datos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6. Predecir los datos futuros.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706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1000"/>
                                        <p:tgtEl>
                                          <p:spTgt spid="9">
                                            <p:txEl>
                                              <p:pRg st="4" end="4"/>
                                            </p:txEl>
                                          </p:spTgt>
                                        </p:tgtEl>
                                      </p:cBhvr>
                                    </p:animEffect>
                                    <p:anim calcmode="lin" valueType="num">
                                      <p:cBhvr>
                                        <p:cTn id="2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1000"/>
                                        <p:tgtEl>
                                          <p:spTgt spid="9">
                                            <p:txEl>
                                              <p:pRg st="6" end="6"/>
                                            </p:txEl>
                                          </p:spTgt>
                                        </p:tgtEl>
                                      </p:cBhvr>
                                    </p:animEffect>
                                    <p:anim calcmode="lin" valueType="num">
                                      <p:cBhvr>
                                        <p:cTn id="34"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1000"/>
                                        <p:tgtEl>
                                          <p:spTgt spid="9">
                                            <p:txEl>
                                              <p:pRg st="8" end="8"/>
                                            </p:txEl>
                                          </p:spTgt>
                                        </p:tgtEl>
                                      </p:cBhvr>
                                    </p:animEffect>
                                    <p:anim calcmode="lin" valueType="num">
                                      <p:cBhvr>
                                        <p:cTn id="41"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1000"/>
                                        <p:tgtEl>
                                          <p:spTgt spid="9">
                                            <p:txEl>
                                              <p:pRg st="10" end="10"/>
                                            </p:txEl>
                                          </p:spTgt>
                                        </p:tgtEl>
                                      </p:cBhvr>
                                    </p:animEffect>
                                    <p:anim calcmode="lin" valueType="num">
                                      <p:cBhvr>
                                        <p:cTn id="48"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CuadroTexto 1">
            <a:extLst>
              <a:ext uri="{FF2B5EF4-FFF2-40B4-BE49-F238E27FC236}">
                <a16:creationId xmlns:a16="http://schemas.microsoft.com/office/drawing/2014/main" id="{5EE69539-8A57-4B0D-A423-C20EB7768FE1}"/>
              </a:ext>
            </a:extLst>
          </p:cNvPr>
          <p:cNvSpPr txBox="1"/>
          <p:nvPr/>
        </p:nvSpPr>
        <p:spPr>
          <a:xfrm>
            <a:off x="990203" y="55267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Criterios</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de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selección</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de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modelos</a:t>
            </a:r>
            <a:endPar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endParaRPr>
          </a:p>
        </p:txBody>
      </p:sp>
      <p:sp>
        <p:nvSpPr>
          <p:cNvPr id="3" name="Rectángulo 2">
            <a:extLst>
              <a:ext uri="{FF2B5EF4-FFF2-40B4-BE49-F238E27FC236}">
                <a16:creationId xmlns:a16="http://schemas.microsoft.com/office/drawing/2014/main" id="{F14E923B-7715-4742-9FC4-456DA61CAC9E}"/>
              </a:ext>
            </a:extLst>
          </p:cNvPr>
          <p:cNvSpPr/>
          <p:nvPr/>
        </p:nvSpPr>
        <p:spPr>
          <a:xfrm>
            <a:off x="901048" y="2973690"/>
            <a:ext cx="6096000" cy="967765"/>
          </a:xfrm>
          <a:prstGeom prst="rect">
            <a:avLst/>
          </a:prstGeom>
        </p:spPr>
        <p:txBody>
          <a:bodyPr>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AIC: Akaike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Information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Criteria</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BIC: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Bayesian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Information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Criteria</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8" name="CuadroTexto 27">
            <a:extLst>
              <a:ext uri="{FF2B5EF4-FFF2-40B4-BE49-F238E27FC236}">
                <a16:creationId xmlns:a16="http://schemas.microsoft.com/office/drawing/2014/main" id="{A91E7946-DEBA-42ED-A79B-CD58163706F5}"/>
              </a:ext>
            </a:extLst>
          </p:cNvPr>
          <p:cNvSpPr txBox="1"/>
          <p:nvPr/>
        </p:nvSpPr>
        <p:spPr>
          <a:xfrm>
            <a:off x="6631953" y="158115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Overfitting</a:t>
            </a:r>
          </a:p>
        </p:txBody>
      </p:sp>
      <p:sp>
        <p:nvSpPr>
          <p:cNvPr id="29" name="Rectángulo 28">
            <a:extLst>
              <a:ext uri="{FF2B5EF4-FFF2-40B4-BE49-F238E27FC236}">
                <a16:creationId xmlns:a16="http://schemas.microsoft.com/office/drawing/2014/main" id="{6B89E975-DB38-43F2-AF16-74165BF7D5A2}"/>
              </a:ext>
            </a:extLst>
          </p:cNvPr>
          <p:cNvSpPr/>
          <p:nvPr/>
        </p:nvSpPr>
        <p:spPr>
          <a:xfrm>
            <a:off x="7656748" y="3625257"/>
            <a:ext cx="3858110" cy="865173"/>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Sobreajuste a los datos de entrenamiento</a:t>
            </a:r>
          </a:p>
        </p:txBody>
      </p:sp>
      <p:sp>
        <p:nvSpPr>
          <p:cNvPr id="30" name="CuadroTexto 29">
            <a:extLst>
              <a:ext uri="{FF2B5EF4-FFF2-40B4-BE49-F238E27FC236}">
                <a16:creationId xmlns:a16="http://schemas.microsoft.com/office/drawing/2014/main" id="{E7523832-95C4-42C6-A42C-D73932EA21D0}"/>
              </a:ext>
            </a:extLst>
          </p:cNvPr>
          <p:cNvSpPr txBox="1"/>
          <p:nvPr/>
        </p:nvSpPr>
        <p:spPr>
          <a:xfrm>
            <a:off x="675871" y="4195608"/>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Residuos</a:t>
            </a:r>
            <a:endPar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A87BD33E-14CA-4A48-9F17-075922A15CC8}"/>
                  </a:ext>
                </a:extLst>
              </p:cNvPr>
              <p:cNvSpPr/>
              <p:nvPr/>
            </p:nvSpPr>
            <p:spPr>
              <a:xfrm>
                <a:off x="2171296" y="5713208"/>
                <a:ext cx="2300694" cy="47000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𝜖</m:t>
                          </m:r>
                        </m:e>
                        <m:sub>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𝑊𝑁</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𝜇</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p>
                        <m:sSupPr>
                          <m:ctrlPr>
                            <a:rPr kumimoji="0" lang="es-E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pPr>
                        <m:e>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𝜎</m:t>
                          </m:r>
                        </m:e>
                        <m:sup>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p>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m:oMathPara>
                </a14:m>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ángulo 7">
                <a:extLst>
                  <a:ext uri="{FF2B5EF4-FFF2-40B4-BE49-F238E27FC236}">
                    <a16:creationId xmlns:a16="http://schemas.microsoft.com/office/drawing/2014/main" id="{A87BD33E-14CA-4A48-9F17-075922A15CC8}"/>
                  </a:ext>
                </a:extLst>
              </p:cNvPr>
              <p:cNvSpPr>
                <a:spLocks noRot="1" noChangeAspect="1" noMove="1" noResize="1" noEditPoints="1" noAdjustHandles="1" noChangeArrowheads="1" noChangeShapeType="1" noTextEdit="1"/>
              </p:cNvSpPr>
              <p:nvPr/>
            </p:nvSpPr>
            <p:spPr>
              <a:xfrm>
                <a:off x="2171296" y="5713208"/>
                <a:ext cx="2300694" cy="470000"/>
              </a:xfrm>
              <a:prstGeom prst="rect">
                <a:avLst/>
              </a:prstGeom>
              <a:blipFill>
                <a:blip r:embed="rId4"/>
                <a:stretch>
                  <a:fillRect r="-265" b="-18182"/>
                </a:stretch>
              </a:blipFill>
            </p:spPr>
            <p:txBody>
              <a:bodyPr/>
              <a:lstStyle/>
              <a:p>
                <a:r>
                  <a:rPr lang="es-ES">
                    <a:noFill/>
                  </a:rPr>
                  <a:t> </a:t>
                </a:r>
              </a:p>
            </p:txBody>
          </p:sp>
        </mc:Fallback>
      </mc:AlternateContent>
    </p:spTree>
    <p:extLst>
      <p:ext uri="{BB962C8B-B14F-4D97-AF65-F5344CB8AC3E}">
        <p14:creationId xmlns:p14="http://schemas.microsoft.com/office/powerpoint/2010/main" val="30451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fade">
                                      <p:cBhvr>
                                        <p:cTn id="27" dur="500"/>
                                        <p:tgtEl>
                                          <p:spTgt spid="3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8" grpId="0"/>
      <p:bldP spid="29"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2">
            <a:extLst>
              <a:ext uri="{FF2B5EF4-FFF2-40B4-BE49-F238E27FC236}">
                <a16:creationId xmlns:a16="http://schemas.microsoft.com/office/drawing/2014/main" id="{02F00136-E549-4F61-9A99-FC6BAA3F40C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822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4898571" y="2444621"/>
            <a:ext cx="6931023" cy="1124887"/>
          </a:xfrm>
        </p:spPr>
        <p:txBody>
          <a:bodyPr>
            <a:normAutofit/>
          </a:bodyPr>
          <a:lstStyle/>
          <a:p>
            <a:r>
              <a:rPr lang="es-ES" dirty="0">
                <a:ln w="0"/>
                <a:effectLst>
                  <a:outerShdw blurRad="38100" dist="19050" dir="2700000" algn="tl" rotWithShape="0">
                    <a:schemeClr val="dk1">
                      <a:alpha val="40000"/>
                    </a:schemeClr>
                  </a:outerShdw>
                </a:effectLst>
              </a:rPr>
              <a:t>Prediciendo el futuro</a:t>
            </a:r>
          </a:p>
        </p:txBody>
      </p:sp>
    </p:spTree>
    <p:extLst>
      <p:ext uri="{BB962C8B-B14F-4D97-AF65-F5344CB8AC3E}">
        <p14:creationId xmlns:p14="http://schemas.microsoft.com/office/powerpoint/2010/main" val="4291649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54895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modelos existen?</a:t>
            </a:r>
          </a:p>
        </p:txBody>
      </p:sp>
      <p:sp>
        <p:nvSpPr>
          <p:cNvPr id="8" name="Rectángulo 7">
            <a:extLst>
              <a:ext uri="{FF2B5EF4-FFF2-40B4-BE49-F238E27FC236}">
                <a16:creationId xmlns:a16="http://schemas.microsoft.com/office/drawing/2014/main" id="{0D935CCF-4189-486A-22C0-A3990B7DFE66}"/>
              </a:ext>
            </a:extLst>
          </p:cNvPr>
          <p:cNvSpPr/>
          <p:nvPr/>
        </p:nvSpPr>
        <p:spPr>
          <a:xfrm>
            <a:off x="4102752" y="2000884"/>
            <a:ext cx="7670148" cy="3353995"/>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 Auto</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rregresivo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 Medias </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móviles (</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Moving</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Average</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ARMA</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Autorregresivo de Medias móviles</a:t>
            </a:r>
          </a:p>
          <a:p>
            <a:pPr>
              <a:lnSpc>
                <a:spcPct val="107000"/>
              </a:lnSpc>
              <a:spcAft>
                <a:spcPts val="800"/>
              </a:spcAft>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MA: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de Medias móviles </a:t>
            </a:r>
          </a:p>
          <a:p>
            <a:pPr>
              <a:lnSpc>
                <a:spcPct val="107000"/>
              </a:lnSpc>
              <a:spcAft>
                <a:spcPts val="800"/>
              </a:spcAft>
              <a:defRPr/>
            </a:pPr>
            <a:r>
              <a:rPr lang="es-ES" sz="2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S</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MA</a:t>
            </a:r>
            <a:r>
              <a:rPr lang="es-E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X</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de Medias móviles con </a:t>
            </a:r>
            <a:r>
              <a:rPr lang="es-ES" sz="2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Estacionalidad</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y Variables </a:t>
            </a:r>
            <a:r>
              <a:rPr lang="es-E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Exógenas</a:t>
            </a:r>
          </a:p>
          <a:p>
            <a:pPr>
              <a:lnSpc>
                <a:spcPct val="107000"/>
              </a:lnSpc>
              <a:spcAft>
                <a:spcPts val="800"/>
              </a:spcAft>
              <a:defRPr/>
            </a:pPr>
            <a:r>
              <a:rPr lang="es-ES" sz="2400" dirty="0">
                <a:latin typeface="Calibri" panose="020F0502020204030204" pitchFamily="34" charset="0"/>
                <a:ea typeface="Calibri" panose="020F0502020204030204" pitchFamily="34" charset="0"/>
                <a:cs typeface="Times New Roman" panose="02020603050405020304" pitchFamily="18" charset="0"/>
              </a:rPr>
              <a:t>LSTM: Modelo de Redes Neuronales Recurrentes</a:t>
            </a:r>
            <a:endPar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0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meteorológicas</a:t>
            </a:r>
          </a:p>
        </p:txBody>
      </p:sp>
      <p:grpSp>
        <p:nvGrpSpPr>
          <p:cNvPr id="7" name="Grupo 6">
            <a:extLst>
              <a:ext uri="{FF2B5EF4-FFF2-40B4-BE49-F238E27FC236}">
                <a16:creationId xmlns:a16="http://schemas.microsoft.com/office/drawing/2014/main" id="{8245F61D-D6E2-FB46-B192-B2EF28BEB0D8}"/>
              </a:ext>
            </a:extLst>
          </p:cNvPr>
          <p:cNvGrpSpPr/>
          <p:nvPr/>
        </p:nvGrpSpPr>
        <p:grpSpPr>
          <a:xfrm>
            <a:off x="2565601" y="864925"/>
            <a:ext cx="1278781" cy="1138668"/>
            <a:chOff x="6280351" y="4483898"/>
            <a:chExt cx="1278781" cy="1138668"/>
          </a:xfrm>
        </p:grpSpPr>
        <p:sp>
          <p:nvSpPr>
            <p:cNvPr id="8" name="Lágrima 7">
              <a:extLst>
                <a:ext uri="{FF2B5EF4-FFF2-40B4-BE49-F238E27FC236}">
                  <a16:creationId xmlns:a16="http://schemas.microsoft.com/office/drawing/2014/main" id="{B4F49E00-030D-6E95-CEE8-03C80D12300D}"/>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F0138455-D821-9D02-E317-ADE394FD25FF}"/>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pic>
        <p:nvPicPr>
          <p:cNvPr id="10" name="Imagen 9">
            <a:extLst>
              <a:ext uri="{FF2B5EF4-FFF2-40B4-BE49-F238E27FC236}">
                <a16:creationId xmlns:a16="http://schemas.microsoft.com/office/drawing/2014/main" id="{745FE1F0-9D2E-1CCB-7C29-A3309EF0A7EF}"/>
              </a:ext>
            </a:extLst>
          </p:cNvPr>
          <p:cNvPicPr>
            <a:picLocks noChangeAspect="1"/>
          </p:cNvPicPr>
          <p:nvPr/>
        </p:nvPicPr>
        <p:blipFill>
          <a:blip r:embed="rId3"/>
          <a:stretch>
            <a:fillRect/>
          </a:stretch>
        </p:blipFill>
        <p:spPr>
          <a:xfrm>
            <a:off x="2607467" y="2315754"/>
            <a:ext cx="7772400" cy="4367137"/>
          </a:xfrm>
          <a:prstGeom prst="rect">
            <a:avLst/>
          </a:prstGeom>
        </p:spPr>
      </p:pic>
    </p:spTree>
    <p:extLst>
      <p:ext uri="{BB962C8B-B14F-4D97-AF65-F5344CB8AC3E}">
        <p14:creationId xmlns:p14="http://schemas.microsoft.com/office/powerpoint/2010/main" val="1240993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54895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modelos existen?</a:t>
            </a:r>
          </a:p>
        </p:txBody>
      </p:sp>
      <p:sp>
        <p:nvSpPr>
          <p:cNvPr id="8" name="Rectángulo 7">
            <a:extLst>
              <a:ext uri="{FF2B5EF4-FFF2-40B4-BE49-F238E27FC236}">
                <a16:creationId xmlns:a16="http://schemas.microsoft.com/office/drawing/2014/main" id="{0D935CCF-4189-486A-22C0-A3990B7DFE66}"/>
              </a:ext>
            </a:extLst>
          </p:cNvPr>
          <p:cNvSpPr/>
          <p:nvPr/>
        </p:nvSpPr>
        <p:spPr>
          <a:xfrm>
            <a:off x="4102752" y="2000884"/>
            <a:ext cx="7670148" cy="3353995"/>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Series Multivariantes:</a:t>
            </a:r>
          </a:p>
          <a:p>
            <a:pPr marL="342900" marR="0" lvl="0" indent="-34290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 Vectorial</a:t>
            </a:r>
            <a:r>
              <a:rPr kumimoji="0" lang="es-ES" sz="2400" b="0" i="0" u="none" strike="noStrike" kern="1200" cap="none" spc="0" normalizeH="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Auto</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rregresivo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VARMA</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Vectorial Autorregresivo de Medias móviles</a:t>
            </a:r>
          </a:p>
          <a:p>
            <a:pPr>
              <a:lnSpc>
                <a:spcPct val="107000"/>
              </a:lnSpc>
              <a:spcAft>
                <a:spcPts val="800"/>
              </a:spcAft>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Volatilidad:</a:t>
            </a:r>
          </a:p>
          <a:p>
            <a:pPr marL="342900" indent="-342900">
              <a:lnSpc>
                <a:spcPct val="107000"/>
              </a:lnSpc>
              <a:spcAft>
                <a:spcPts val="800"/>
              </a:spcAft>
              <a:buFont typeface="Arial" panose="020B0604020202020204" pitchFamily="34" charset="0"/>
              <a:buChar char="•"/>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ARCH: Autorregresivo con heterocedasticidad condicional</a:t>
            </a:r>
          </a:p>
          <a:p>
            <a:pPr marL="342900" indent="-342900">
              <a:lnSpc>
                <a:spcPct val="107000"/>
              </a:lnSpc>
              <a:spcAft>
                <a:spcPts val="800"/>
              </a:spcAft>
              <a:buFont typeface="Arial" panose="020B0604020202020204" pitchFamily="34" charset="0"/>
              <a:buChar char="•"/>
              <a:defRPr/>
            </a:pP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ARCH: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Generalizado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con heterocedasticidad condicional</a:t>
            </a:r>
          </a:p>
        </p:txBody>
      </p:sp>
    </p:spTree>
    <p:extLst>
      <p:ext uri="{BB962C8B-B14F-4D97-AF65-F5344CB8AC3E}">
        <p14:creationId xmlns:p14="http://schemas.microsoft.com/office/powerpoint/2010/main" val="31927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8CF14313-A993-451A-9747-44E26EEE4481}"/>
              </a:ext>
            </a:extLst>
          </p:cNvPr>
          <p:cNvSpPr/>
          <p:nvPr/>
        </p:nvSpPr>
        <p:spPr>
          <a:xfrm>
            <a:off x="4347702" y="1909218"/>
            <a:ext cx="1180730" cy="110823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Elipse 17">
            <a:extLst>
              <a:ext uri="{FF2B5EF4-FFF2-40B4-BE49-F238E27FC236}">
                <a16:creationId xmlns:a16="http://schemas.microsoft.com/office/drawing/2014/main" id="{1EBDDC7B-7AAF-4417-9A03-6F9E93537680}"/>
              </a:ext>
            </a:extLst>
          </p:cNvPr>
          <p:cNvSpPr/>
          <p:nvPr/>
        </p:nvSpPr>
        <p:spPr>
          <a:xfrm>
            <a:off x="2942653" y="1825152"/>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9" name="Elipse 18">
            <a:extLst>
              <a:ext uri="{FF2B5EF4-FFF2-40B4-BE49-F238E27FC236}">
                <a16:creationId xmlns:a16="http://schemas.microsoft.com/office/drawing/2014/main" id="{8E7B732E-C220-4F4E-8A35-634403175950}"/>
              </a:ext>
            </a:extLst>
          </p:cNvPr>
          <p:cNvSpPr/>
          <p:nvPr/>
        </p:nvSpPr>
        <p:spPr>
          <a:xfrm>
            <a:off x="4274855" y="3515112"/>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ARIMA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5" name="CuadroTexto 34">
            <a:extLst>
              <a:ext uri="{FF2B5EF4-FFF2-40B4-BE49-F238E27FC236}">
                <a16:creationId xmlns:a16="http://schemas.microsoft.com/office/drawing/2014/main" id="{2564A102-6532-47DE-8F35-3A48507FF67E}"/>
              </a:ext>
            </a:extLst>
          </p:cNvPr>
          <p:cNvSpPr txBox="1"/>
          <p:nvPr/>
        </p:nvSpPr>
        <p:spPr>
          <a:xfrm>
            <a:off x="5251668" y="6126659"/>
            <a:ext cx="25981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Series univariantes</a:t>
            </a:r>
          </a:p>
        </p:txBody>
      </p:sp>
      <p:sp>
        <p:nvSpPr>
          <p:cNvPr id="29" name="Elipse 28">
            <a:extLst>
              <a:ext uri="{FF2B5EF4-FFF2-40B4-BE49-F238E27FC236}">
                <a16:creationId xmlns:a16="http://schemas.microsoft.com/office/drawing/2014/main" id="{DCD5B6A1-B95C-4648-A6C1-B9815CD86153}"/>
              </a:ext>
            </a:extLst>
          </p:cNvPr>
          <p:cNvSpPr/>
          <p:nvPr/>
        </p:nvSpPr>
        <p:spPr>
          <a:xfrm>
            <a:off x="3144719" y="3189251"/>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1" name="Elipse 30">
            <a:extLst>
              <a:ext uri="{FF2B5EF4-FFF2-40B4-BE49-F238E27FC236}">
                <a16:creationId xmlns:a16="http://schemas.microsoft.com/office/drawing/2014/main" id="{35266C93-F1D0-4793-BD66-04831A0AE5FF}"/>
              </a:ext>
            </a:extLst>
          </p:cNvPr>
          <p:cNvSpPr/>
          <p:nvPr/>
        </p:nvSpPr>
        <p:spPr>
          <a:xfrm>
            <a:off x="6161026" y="1637056"/>
            <a:ext cx="1591557" cy="14658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SARIMAX</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6" name="Elipse 35">
            <a:extLst>
              <a:ext uri="{FF2B5EF4-FFF2-40B4-BE49-F238E27FC236}">
                <a16:creationId xmlns:a16="http://schemas.microsoft.com/office/drawing/2014/main" id="{D6BF03BC-8F73-46B9-9114-A2067DD79455}"/>
              </a:ext>
            </a:extLst>
          </p:cNvPr>
          <p:cNvSpPr/>
          <p:nvPr/>
        </p:nvSpPr>
        <p:spPr>
          <a:xfrm>
            <a:off x="9347715" y="3384887"/>
            <a:ext cx="1348197" cy="121217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GARCH</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7" name="Elipse 36">
            <a:extLst>
              <a:ext uri="{FF2B5EF4-FFF2-40B4-BE49-F238E27FC236}">
                <a16:creationId xmlns:a16="http://schemas.microsoft.com/office/drawing/2014/main" id="{6FCE766E-FEA0-43AE-ABA5-5CF4E059CCDA}"/>
              </a:ext>
            </a:extLst>
          </p:cNvPr>
          <p:cNvSpPr/>
          <p:nvPr/>
        </p:nvSpPr>
        <p:spPr>
          <a:xfrm>
            <a:off x="7615759" y="3650150"/>
            <a:ext cx="1348197" cy="121217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ARCH</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8" name="Elipse 37">
            <a:extLst>
              <a:ext uri="{FF2B5EF4-FFF2-40B4-BE49-F238E27FC236}">
                <a16:creationId xmlns:a16="http://schemas.microsoft.com/office/drawing/2014/main" id="{57444500-5421-4AA2-A3B8-32CBBFBA507A}"/>
              </a:ext>
            </a:extLst>
          </p:cNvPr>
          <p:cNvSpPr/>
          <p:nvPr/>
        </p:nvSpPr>
        <p:spPr>
          <a:xfrm>
            <a:off x="8680732" y="5332988"/>
            <a:ext cx="779402" cy="73321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0" name="CuadroTexto 39">
            <a:extLst>
              <a:ext uri="{FF2B5EF4-FFF2-40B4-BE49-F238E27FC236}">
                <a16:creationId xmlns:a16="http://schemas.microsoft.com/office/drawing/2014/main" id="{19347705-2E75-40C3-87C3-8DB242EF3B30}"/>
              </a:ext>
            </a:extLst>
          </p:cNvPr>
          <p:cNvSpPr txBox="1"/>
          <p:nvPr/>
        </p:nvSpPr>
        <p:spPr>
          <a:xfrm>
            <a:off x="7615759" y="6123640"/>
            <a:ext cx="29217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Series multivariantes</a:t>
            </a:r>
          </a:p>
        </p:txBody>
      </p:sp>
      <p:sp>
        <p:nvSpPr>
          <p:cNvPr id="2" name="Título 1">
            <a:extLst>
              <a:ext uri="{FF2B5EF4-FFF2-40B4-BE49-F238E27FC236}">
                <a16:creationId xmlns:a16="http://schemas.microsoft.com/office/drawing/2014/main" id="{DF9F297F-B67B-2B93-DFE0-D225A6E19C88}"/>
              </a:ext>
            </a:extLst>
          </p:cNvPr>
          <p:cNvSpPr txBox="1">
            <a:spLocks/>
          </p:cNvSpPr>
          <p:nvPr/>
        </p:nvSpPr>
        <p:spPr>
          <a:xfrm>
            <a:off x="-263687" y="-337311"/>
            <a:ext cx="10018713" cy="17525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Modelos predictivos</a:t>
            </a:r>
            <a:endParaRPr lang="en-US" dirty="0"/>
          </a:p>
        </p:txBody>
      </p:sp>
      <p:sp>
        <p:nvSpPr>
          <p:cNvPr id="3" name="Elipse 2">
            <a:extLst>
              <a:ext uri="{FF2B5EF4-FFF2-40B4-BE49-F238E27FC236}">
                <a16:creationId xmlns:a16="http://schemas.microsoft.com/office/drawing/2014/main" id="{9B004D97-B0E5-E488-CFAC-F301EAE6C4FC}"/>
              </a:ext>
            </a:extLst>
          </p:cNvPr>
          <p:cNvSpPr/>
          <p:nvPr/>
        </p:nvSpPr>
        <p:spPr>
          <a:xfrm>
            <a:off x="10116774" y="1476781"/>
            <a:ext cx="1333130" cy="12528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VARMA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Elipse 7">
            <a:extLst>
              <a:ext uri="{FF2B5EF4-FFF2-40B4-BE49-F238E27FC236}">
                <a16:creationId xmlns:a16="http://schemas.microsoft.com/office/drawing/2014/main" id="{E0B89DAC-7317-A27B-1879-35DAFE972E2A}"/>
              </a:ext>
            </a:extLst>
          </p:cNvPr>
          <p:cNvSpPr/>
          <p:nvPr/>
        </p:nvSpPr>
        <p:spPr>
          <a:xfrm>
            <a:off x="8658982" y="1805990"/>
            <a:ext cx="1180730" cy="110823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VAR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Elipse 8">
            <a:extLst>
              <a:ext uri="{FF2B5EF4-FFF2-40B4-BE49-F238E27FC236}">
                <a16:creationId xmlns:a16="http://schemas.microsoft.com/office/drawing/2014/main" id="{49DA9098-8CB5-10C1-ABD8-AAC4F1B39E51}"/>
              </a:ext>
            </a:extLst>
          </p:cNvPr>
          <p:cNvSpPr/>
          <p:nvPr/>
        </p:nvSpPr>
        <p:spPr>
          <a:xfrm>
            <a:off x="6161026" y="5332988"/>
            <a:ext cx="779402" cy="73321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0" name="Elipse 9">
            <a:extLst>
              <a:ext uri="{FF2B5EF4-FFF2-40B4-BE49-F238E27FC236}">
                <a16:creationId xmlns:a16="http://schemas.microsoft.com/office/drawing/2014/main" id="{EA878ACE-992F-0C8A-4C44-2CE68F2E361B}"/>
              </a:ext>
            </a:extLst>
          </p:cNvPr>
          <p:cNvSpPr/>
          <p:nvPr/>
        </p:nvSpPr>
        <p:spPr>
          <a:xfrm>
            <a:off x="10695912" y="5339039"/>
            <a:ext cx="779402" cy="73321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CuadroTexto 10">
            <a:extLst>
              <a:ext uri="{FF2B5EF4-FFF2-40B4-BE49-F238E27FC236}">
                <a16:creationId xmlns:a16="http://schemas.microsoft.com/office/drawing/2014/main" id="{77325A18-6BA5-F44B-CC95-1E02C46E510B}"/>
              </a:ext>
            </a:extLst>
          </p:cNvPr>
          <p:cNvSpPr txBox="1"/>
          <p:nvPr/>
        </p:nvSpPr>
        <p:spPr>
          <a:xfrm>
            <a:off x="10057052" y="6129999"/>
            <a:ext cx="205712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Volatilidad</a:t>
            </a:r>
          </a:p>
        </p:txBody>
      </p:sp>
      <p:sp>
        <p:nvSpPr>
          <p:cNvPr id="12" name="Elipse 11">
            <a:extLst>
              <a:ext uri="{FF2B5EF4-FFF2-40B4-BE49-F238E27FC236}">
                <a16:creationId xmlns:a16="http://schemas.microsoft.com/office/drawing/2014/main" id="{848434EC-015B-5298-9821-8F50DB997C2A}"/>
              </a:ext>
            </a:extLst>
          </p:cNvPr>
          <p:cNvSpPr/>
          <p:nvPr/>
        </p:nvSpPr>
        <p:spPr>
          <a:xfrm>
            <a:off x="5812238" y="3324689"/>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RNN</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8664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35" grpId="0"/>
      <p:bldP spid="29" grpId="0" animBg="1"/>
      <p:bldP spid="31" grpId="0" animBg="1"/>
      <p:bldP spid="36" grpId="0" animBg="1"/>
      <p:bldP spid="37" grpId="0" animBg="1"/>
      <p:bldP spid="38" grpId="0" animBg="1"/>
      <p:bldP spid="40" grpId="0"/>
      <p:bldP spid="3" grpId="0" animBg="1"/>
      <p:bldP spid="8" grpId="0" animBg="1"/>
      <p:bldP spid="9" grpId="0" animBg="1"/>
      <p:bldP spid="10" grpId="0" animBg="1"/>
      <p:bldP spid="11" grpId="0"/>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AR?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4830432" y="5172806"/>
                <a:ext cx="346344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𝜑</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4830432" y="5172806"/>
                <a:ext cx="3463448" cy="523220"/>
              </a:xfrm>
              <a:prstGeom prst="rect">
                <a:avLst/>
              </a:prstGeom>
              <a:blipFill>
                <a:blip r:embed="rId3"/>
                <a:stretch>
                  <a:fillRect b="-9524"/>
                </a:stretch>
              </a:blipFill>
            </p:spPr>
            <p:txBody>
              <a:bodyPr/>
              <a:lstStyle/>
              <a:p>
                <a:r>
                  <a:rPr lang="en-US">
                    <a:noFill/>
                  </a:rPr>
                  <a:t> </a:t>
                </a:r>
              </a:p>
            </p:txBody>
          </p:sp>
        </mc:Fallback>
      </mc:AlternateContent>
      <p:cxnSp>
        <p:nvCxnSpPr>
          <p:cNvPr id="5" name="Conector recto 4">
            <a:extLst>
              <a:ext uri="{FF2B5EF4-FFF2-40B4-BE49-F238E27FC236}">
                <a16:creationId xmlns:a16="http://schemas.microsoft.com/office/drawing/2014/main" id="{8D3EF141-A316-D996-9795-7E1A19084F38}"/>
              </a:ext>
            </a:extLst>
          </p:cNvPr>
          <p:cNvCxnSpPr/>
          <p:nvPr/>
        </p:nvCxnSpPr>
        <p:spPr>
          <a:xfrm>
            <a:off x="2481911" y="4164422"/>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6" name="Elipse 5">
            <a:extLst>
              <a:ext uri="{FF2B5EF4-FFF2-40B4-BE49-F238E27FC236}">
                <a16:creationId xmlns:a16="http://schemas.microsoft.com/office/drawing/2014/main" id="{A8E3E65E-E232-8A6A-95C5-8550D7210412}"/>
              </a:ext>
            </a:extLst>
          </p:cNvPr>
          <p:cNvSpPr/>
          <p:nvPr/>
        </p:nvSpPr>
        <p:spPr>
          <a:xfrm>
            <a:off x="2249852" y="404137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E57E2FD6-1504-4FA7-BEAE-C78AC11917BE}"/>
              </a:ext>
            </a:extLst>
          </p:cNvPr>
          <p:cNvSpPr/>
          <p:nvPr/>
        </p:nvSpPr>
        <p:spPr>
          <a:xfrm>
            <a:off x="10526686" y="404137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2541C8D5-26DB-E769-03C2-23577D152313}"/>
              </a:ext>
            </a:extLst>
          </p:cNvPr>
          <p:cNvSpPr/>
          <p:nvPr/>
        </p:nvSpPr>
        <p:spPr>
          <a:xfrm>
            <a:off x="3893023"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FD590559-A997-642D-8883-10546645DF70}"/>
              </a:ext>
            </a:extLst>
          </p:cNvPr>
          <p:cNvSpPr/>
          <p:nvPr/>
        </p:nvSpPr>
        <p:spPr>
          <a:xfrm>
            <a:off x="5535878"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06C178E9-7FBC-E33A-42CB-48844036973F}"/>
              </a:ext>
            </a:extLst>
          </p:cNvPr>
          <p:cNvSpPr/>
          <p:nvPr/>
        </p:nvSpPr>
        <p:spPr>
          <a:xfrm>
            <a:off x="7248651"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3DA9C8B7-507E-3D46-87C6-F87DE4B56951}"/>
              </a:ext>
            </a:extLst>
          </p:cNvPr>
          <p:cNvSpPr/>
          <p:nvPr/>
        </p:nvSpPr>
        <p:spPr>
          <a:xfrm>
            <a:off x="8975876"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3" name="CuadroTexto 12">
            <a:extLst>
              <a:ext uri="{FF2B5EF4-FFF2-40B4-BE49-F238E27FC236}">
                <a16:creationId xmlns:a16="http://schemas.microsoft.com/office/drawing/2014/main" id="{9084A668-D3D5-4951-6EFD-F525A518BE44}"/>
              </a:ext>
            </a:extLst>
          </p:cNvPr>
          <p:cNvSpPr txBox="1"/>
          <p:nvPr/>
        </p:nvSpPr>
        <p:spPr>
          <a:xfrm>
            <a:off x="1708489" y="3297150"/>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14" name="CuadroTexto 13">
            <a:extLst>
              <a:ext uri="{FF2B5EF4-FFF2-40B4-BE49-F238E27FC236}">
                <a16:creationId xmlns:a16="http://schemas.microsoft.com/office/drawing/2014/main" id="{5399CDF3-261B-0E75-B77F-68D7CD87BFCA}"/>
              </a:ext>
            </a:extLst>
          </p:cNvPr>
          <p:cNvSpPr txBox="1"/>
          <p:nvPr/>
        </p:nvSpPr>
        <p:spPr>
          <a:xfrm>
            <a:off x="9985323" y="3352991"/>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cxnSp>
        <p:nvCxnSpPr>
          <p:cNvPr id="15" name="Conector recto de flecha 14">
            <a:extLst>
              <a:ext uri="{FF2B5EF4-FFF2-40B4-BE49-F238E27FC236}">
                <a16:creationId xmlns:a16="http://schemas.microsoft.com/office/drawing/2014/main" id="{3BE43F42-4DC7-DE07-6971-313BAA556A21}"/>
              </a:ext>
            </a:extLst>
          </p:cNvPr>
          <p:cNvCxnSpPr>
            <a:cxnSpLocks/>
          </p:cNvCxnSpPr>
          <p:nvPr/>
        </p:nvCxnSpPr>
        <p:spPr>
          <a:xfrm>
            <a:off x="3973016"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recto de flecha 15">
            <a:extLst>
              <a:ext uri="{FF2B5EF4-FFF2-40B4-BE49-F238E27FC236}">
                <a16:creationId xmlns:a16="http://schemas.microsoft.com/office/drawing/2014/main" id="{1FA5D071-C262-2417-0E53-09ED4907B798}"/>
              </a:ext>
            </a:extLst>
          </p:cNvPr>
          <p:cNvCxnSpPr>
            <a:cxnSpLocks/>
          </p:cNvCxnSpPr>
          <p:nvPr/>
        </p:nvCxnSpPr>
        <p:spPr>
          <a:xfrm>
            <a:off x="5619934"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recto de flecha 16">
            <a:extLst>
              <a:ext uri="{FF2B5EF4-FFF2-40B4-BE49-F238E27FC236}">
                <a16:creationId xmlns:a16="http://schemas.microsoft.com/office/drawing/2014/main" id="{FDDBA92E-7448-7E62-3B05-DAE0F79E6E6F}"/>
              </a:ext>
            </a:extLst>
          </p:cNvPr>
          <p:cNvCxnSpPr>
            <a:cxnSpLocks/>
          </p:cNvCxnSpPr>
          <p:nvPr/>
        </p:nvCxnSpPr>
        <p:spPr>
          <a:xfrm>
            <a:off x="7338070"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a:extLst>
              <a:ext uri="{FF2B5EF4-FFF2-40B4-BE49-F238E27FC236}">
                <a16:creationId xmlns:a16="http://schemas.microsoft.com/office/drawing/2014/main" id="{B30FA2DA-2A86-3CCB-A917-3F65DCB49776}"/>
              </a:ext>
            </a:extLst>
          </p:cNvPr>
          <p:cNvCxnSpPr>
            <a:cxnSpLocks/>
          </p:cNvCxnSpPr>
          <p:nvPr/>
        </p:nvCxnSpPr>
        <p:spPr>
          <a:xfrm>
            <a:off x="9059932"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uadroTexto 18">
            <a:extLst>
              <a:ext uri="{FF2B5EF4-FFF2-40B4-BE49-F238E27FC236}">
                <a16:creationId xmlns:a16="http://schemas.microsoft.com/office/drawing/2014/main" id="{C64828A3-9045-AB56-88D5-AAE699795350}"/>
              </a:ext>
            </a:extLst>
          </p:cNvPr>
          <p:cNvSpPr txBox="1"/>
          <p:nvPr/>
        </p:nvSpPr>
        <p:spPr>
          <a:xfrm>
            <a:off x="3444005" y="2254427"/>
            <a:ext cx="6120586"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Valores anteriores se relacionan con los valores actuales </a:t>
            </a:r>
          </a:p>
        </p:txBody>
      </p:sp>
      <p:sp>
        <p:nvSpPr>
          <p:cNvPr id="20" name="CuadroTexto 19">
            <a:extLst>
              <a:ext uri="{FF2B5EF4-FFF2-40B4-BE49-F238E27FC236}">
                <a16:creationId xmlns:a16="http://schemas.microsoft.com/office/drawing/2014/main" id="{DD32CF89-87DC-45D7-A92D-7DBC7D5FAB3F}"/>
              </a:ext>
            </a:extLst>
          </p:cNvPr>
          <p:cNvSpPr txBox="1"/>
          <p:nvPr/>
        </p:nvSpPr>
        <p:spPr>
          <a:xfrm>
            <a:off x="4706805" y="6178879"/>
            <a:ext cx="829073"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actual</a:t>
            </a:r>
          </a:p>
        </p:txBody>
      </p:sp>
      <p:sp>
        <p:nvSpPr>
          <p:cNvPr id="21" name="CuadroTexto 20">
            <a:extLst>
              <a:ext uri="{FF2B5EF4-FFF2-40B4-BE49-F238E27FC236}">
                <a16:creationId xmlns:a16="http://schemas.microsoft.com/office/drawing/2014/main" id="{DE609DC2-309A-8316-B341-29C60D24A020}"/>
              </a:ext>
            </a:extLst>
          </p:cNvPr>
          <p:cNvSpPr txBox="1"/>
          <p:nvPr/>
        </p:nvSpPr>
        <p:spPr>
          <a:xfrm>
            <a:off x="1784183" y="5111251"/>
            <a:ext cx="258718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AR(1):</a:t>
            </a:r>
          </a:p>
        </p:txBody>
      </p:sp>
      <p:sp>
        <p:nvSpPr>
          <p:cNvPr id="22" name="CuadroTexto 21">
            <a:extLst>
              <a:ext uri="{FF2B5EF4-FFF2-40B4-BE49-F238E27FC236}">
                <a16:creationId xmlns:a16="http://schemas.microsoft.com/office/drawing/2014/main" id="{6689718C-CB0C-FCA7-2421-DA882E57F698}"/>
              </a:ext>
            </a:extLst>
          </p:cNvPr>
          <p:cNvSpPr txBox="1"/>
          <p:nvPr/>
        </p:nvSpPr>
        <p:spPr>
          <a:xfrm>
            <a:off x="6656124" y="6178879"/>
            <a:ext cx="1031051"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anterior</a:t>
            </a:r>
          </a:p>
        </p:txBody>
      </p:sp>
      <p:cxnSp>
        <p:nvCxnSpPr>
          <p:cNvPr id="23" name="Conector recto de flecha 22">
            <a:extLst>
              <a:ext uri="{FF2B5EF4-FFF2-40B4-BE49-F238E27FC236}">
                <a16:creationId xmlns:a16="http://schemas.microsoft.com/office/drawing/2014/main" id="{4FC6462A-D036-2C3D-78CC-5E68055F0CE6}"/>
              </a:ext>
            </a:extLst>
          </p:cNvPr>
          <p:cNvCxnSpPr>
            <a:cxnSpLocks/>
          </p:cNvCxnSpPr>
          <p:nvPr/>
        </p:nvCxnSpPr>
        <p:spPr>
          <a:xfrm>
            <a:off x="5131957" y="5696026"/>
            <a:ext cx="0" cy="5302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Conector recto de flecha 24">
            <a:extLst>
              <a:ext uri="{FF2B5EF4-FFF2-40B4-BE49-F238E27FC236}">
                <a16:creationId xmlns:a16="http://schemas.microsoft.com/office/drawing/2014/main" id="{E7BBFCDB-D4DD-48AE-3B0E-BF2027EB9C50}"/>
              </a:ext>
            </a:extLst>
          </p:cNvPr>
          <p:cNvCxnSpPr>
            <a:cxnSpLocks/>
          </p:cNvCxnSpPr>
          <p:nvPr/>
        </p:nvCxnSpPr>
        <p:spPr>
          <a:xfrm>
            <a:off x="7123792" y="5696026"/>
            <a:ext cx="0" cy="5302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Conector recto de flecha 25">
            <a:extLst>
              <a:ext uri="{FF2B5EF4-FFF2-40B4-BE49-F238E27FC236}">
                <a16:creationId xmlns:a16="http://schemas.microsoft.com/office/drawing/2014/main" id="{D456559A-3CA1-94D2-61B6-0681A7684E80}"/>
              </a:ext>
            </a:extLst>
          </p:cNvPr>
          <p:cNvCxnSpPr>
            <a:cxnSpLocks/>
          </p:cNvCxnSpPr>
          <p:nvPr/>
        </p:nvCxnSpPr>
        <p:spPr>
          <a:xfrm flipV="1">
            <a:off x="5885561" y="4980122"/>
            <a:ext cx="420877" cy="2622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onector recto de flecha 29">
            <a:extLst>
              <a:ext uri="{FF2B5EF4-FFF2-40B4-BE49-F238E27FC236}">
                <a16:creationId xmlns:a16="http://schemas.microsoft.com/office/drawing/2014/main" id="{A2E3268D-12D8-DB2A-A949-CCB4C77841D3}"/>
              </a:ext>
            </a:extLst>
          </p:cNvPr>
          <p:cNvCxnSpPr>
            <a:cxnSpLocks/>
          </p:cNvCxnSpPr>
          <p:nvPr/>
        </p:nvCxnSpPr>
        <p:spPr>
          <a:xfrm flipV="1">
            <a:off x="8175105" y="5040522"/>
            <a:ext cx="420877" cy="2622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CuadroTexto 30">
            <a:extLst>
              <a:ext uri="{FF2B5EF4-FFF2-40B4-BE49-F238E27FC236}">
                <a16:creationId xmlns:a16="http://schemas.microsoft.com/office/drawing/2014/main" id="{A7E3A55A-A1F9-2C35-31DA-93B82240ADBF}"/>
              </a:ext>
            </a:extLst>
          </p:cNvPr>
          <p:cNvSpPr txBox="1"/>
          <p:nvPr/>
        </p:nvSpPr>
        <p:spPr>
          <a:xfrm>
            <a:off x="6385712" y="4758212"/>
            <a:ext cx="1239442"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constante</a:t>
            </a:r>
          </a:p>
        </p:txBody>
      </p:sp>
      <p:sp>
        <p:nvSpPr>
          <p:cNvPr id="32" name="CuadroTexto 31">
            <a:extLst>
              <a:ext uri="{FF2B5EF4-FFF2-40B4-BE49-F238E27FC236}">
                <a16:creationId xmlns:a16="http://schemas.microsoft.com/office/drawing/2014/main" id="{F14A285A-ECFC-DCA2-42AF-6D643B6AA460}"/>
              </a:ext>
            </a:extLst>
          </p:cNvPr>
          <p:cNvSpPr txBox="1"/>
          <p:nvPr/>
        </p:nvSpPr>
        <p:spPr>
          <a:xfrm>
            <a:off x="8745881" y="4758212"/>
            <a:ext cx="970137"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residuo</a:t>
            </a:r>
          </a:p>
        </p:txBody>
      </p:sp>
      <p:cxnSp>
        <p:nvCxnSpPr>
          <p:cNvPr id="33" name="Conector recto de flecha 32">
            <a:extLst>
              <a:ext uri="{FF2B5EF4-FFF2-40B4-BE49-F238E27FC236}">
                <a16:creationId xmlns:a16="http://schemas.microsoft.com/office/drawing/2014/main" id="{2077F88B-BCD3-B332-B938-D66C8481A979}"/>
              </a:ext>
            </a:extLst>
          </p:cNvPr>
          <p:cNvCxnSpPr>
            <a:cxnSpLocks/>
          </p:cNvCxnSpPr>
          <p:nvPr/>
        </p:nvCxnSpPr>
        <p:spPr>
          <a:xfrm flipH="1">
            <a:off x="3607791" y="5735329"/>
            <a:ext cx="285232" cy="4120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CuadroTexto 33">
            <a:extLst>
              <a:ext uri="{FF2B5EF4-FFF2-40B4-BE49-F238E27FC236}">
                <a16:creationId xmlns:a16="http://schemas.microsoft.com/office/drawing/2014/main" id="{85CFF9AE-C11F-2A31-15D8-CDE4E31D3EE9}"/>
              </a:ext>
            </a:extLst>
          </p:cNvPr>
          <p:cNvSpPr txBox="1"/>
          <p:nvPr/>
        </p:nvSpPr>
        <p:spPr>
          <a:xfrm>
            <a:off x="3039887" y="6160656"/>
            <a:ext cx="808235" cy="400110"/>
          </a:xfrm>
          <a:prstGeom prst="rect">
            <a:avLst/>
          </a:prstGeom>
          <a:noFill/>
        </p:spPr>
        <p:txBody>
          <a:bodyPr wrap="none" rtlCol="0">
            <a:spAutoFit/>
          </a:bodyPr>
          <a:lstStyle/>
          <a:p>
            <a:r>
              <a:rPr lang="es-ES" sz="2000" dirty="0">
                <a:ln w="0"/>
                <a:solidFill>
                  <a:srgbClr val="7030A0"/>
                </a:solidFill>
                <a:effectLst>
                  <a:outerShdw blurRad="38100" dist="19050" dir="2700000" algn="tl" rotWithShape="0">
                    <a:schemeClr val="dk1">
                      <a:alpha val="40000"/>
                    </a:schemeClr>
                  </a:outerShdw>
                </a:effectLst>
              </a:rPr>
              <a:t>orden</a:t>
            </a:r>
          </a:p>
        </p:txBody>
      </p:sp>
    </p:spTree>
    <p:extLst>
      <p:ext uri="{BB962C8B-B14F-4D97-AF65-F5344CB8AC3E}">
        <p14:creationId xmlns:p14="http://schemas.microsoft.com/office/powerpoint/2010/main" val="24656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dissolve">
                                      <p:cBhvr>
                                        <p:cTn id="41" dur="500"/>
                                        <p:tgtEl>
                                          <p:spTgt spid="32"/>
                                        </p:tgtEl>
                                      </p:cBhvr>
                                    </p:animEffect>
                                  </p:childTnLst>
                                </p:cTn>
                              </p:par>
                              <p:par>
                                <p:cTn id="42" presetID="9"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dissolv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dissolve">
                                      <p:cBhvr>
                                        <p:cTn id="49" dur="500"/>
                                        <p:tgtEl>
                                          <p:spTgt spid="34"/>
                                        </p:tgtEl>
                                      </p:cBhvr>
                                    </p:animEffect>
                                  </p:childTnLst>
                                </p:cTn>
                              </p:par>
                              <p:par>
                                <p:cTn id="50" presetID="9"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dissolv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p:bldP spid="21" grpId="0"/>
      <p:bldP spid="22" grpId="0"/>
      <p:bldP spid="31" grpId="0"/>
      <p:bldP spid="32"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AR?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4969117"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𝜑</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4969117" cy="523220"/>
              </a:xfrm>
              <a:prstGeom prst="rect">
                <a:avLst/>
              </a:prstGeom>
              <a:blipFill>
                <a:blip r:embed="rId3"/>
                <a:stretch>
                  <a:fillRect b="-9302"/>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2198853" y="2612600"/>
            <a:ext cx="261283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AR(2):</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4915492" y="4950770"/>
                <a:ext cx="7191841" cy="556434"/>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𝑝</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𝑝</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4915492" y="4950770"/>
                <a:ext cx="7191841" cy="556434"/>
              </a:xfrm>
              <a:prstGeom prst="rect">
                <a:avLst/>
              </a:prstGeom>
              <a:blipFill>
                <a:blip r:embed="rId4"/>
                <a:stretch>
                  <a:fillRect b="-8889"/>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2198853" y="4922429"/>
            <a:ext cx="2614818"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AR(p):</a:t>
            </a:r>
          </a:p>
        </p:txBody>
      </p:sp>
    </p:spTree>
    <p:extLst>
      <p:ext uri="{BB962C8B-B14F-4D97-AF65-F5344CB8AC3E}">
        <p14:creationId xmlns:p14="http://schemas.microsoft.com/office/powerpoint/2010/main" val="159806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4" name="Rectangle 23">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7"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8"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5433219" y="2115879"/>
            <a:ext cx="6438900" cy="2360847"/>
          </a:xfrm>
          <a:prstGeom prst="rect">
            <a:avLst/>
          </a:prstGeom>
        </p:spPr>
        <p:txBody>
          <a:bodyPr vert="horz" lIns="91440" tIns="45720" rIns="91440" bIns="45720" rtlCol="0" anchor="b">
            <a:normAutofit fontScale="90000"/>
          </a:bodyPr>
          <a:lstStyle/>
          <a:p>
            <a:pPr>
              <a:lnSpc>
                <a:spcPct val="150000"/>
              </a:lnSpc>
              <a:spcAft>
                <a:spcPts val="600"/>
              </a:spcAft>
            </a:pPr>
            <a:r>
              <a:rPr lang="en-US" sz="6000" dirty="0" err="1"/>
              <a:t>Capacidad</a:t>
            </a:r>
            <a:r>
              <a:rPr lang="en-US" sz="6000" dirty="0"/>
              <a:t> </a:t>
            </a:r>
            <a:r>
              <a:rPr lang="en-US" sz="6000" dirty="0" err="1"/>
              <a:t>predictiva</a:t>
            </a:r>
            <a:r>
              <a:rPr lang="en-US" sz="6000" dirty="0"/>
              <a:t> vs </a:t>
            </a:r>
            <a:br>
              <a:rPr lang="en-US" sz="6000" dirty="0"/>
            </a:br>
            <a:r>
              <a:rPr lang="en-US" sz="6000" dirty="0" err="1"/>
              <a:t>Complejidad</a:t>
            </a:r>
            <a:endParaRPr lang="en-US" sz="6000" dirty="0"/>
          </a:p>
        </p:txBody>
      </p:sp>
      <p:pic>
        <p:nvPicPr>
          <p:cNvPr id="23" name="Picture 11" descr="Bombilla en fondo amarillo con rayos de luz y cable pintados">
            <a:extLst>
              <a:ext uri="{FF2B5EF4-FFF2-40B4-BE49-F238E27FC236}">
                <a16:creationId xmlns:a16="http://schemas.microsoft.com/office/drawing/2014/main" id="{8926152E-A140-292F-E4ED-6870BC2EDFBF}"/>
              </a:ext>
            </a:extLst>
          </p:cNvPr>
          <p:cNvPicPr>
            <a:picLocks noChangeAspect="1"/>
          </p:cNvPicPr>
          <p:nvPr/>
        </p:nvPicPr>
        <p:blipFill rotWithShape="1">
          <a:blip r:embed="rId4"/>
          <a:srcRect l="51142"/>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10137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MA?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3388620"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𝜃</m:t>
                          </m:r>
                        </m:e>
                        <m:sub>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3388620" cy="523220"/>
              </a:xfrm>
              <a:prstGeom prst="rect">
                <a:avLst/>
              </a:prstGeom>
              <a:blipFill>
                <a:blip r:embed="rId3"/>
                <a:stretch>
                  <a:fillRect/>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2198853" y="2612600"/>
            <a:ext cx="2698175"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70C0"/>
                </a:solidFill>
                <a:effectLst>
                  <a:outerShdw blurRad="38100" dist="19050" dir="2700000" algn="tl" rotWithShape="0">
                    <a:schemeClr val="dk1">
                      <a:alpha val="40000"/>
                    </a:schemeClr>
                  </a:outerShdw>
                </a:effectLst>
              </a:rPr>
              <a:t> MA(1):</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4915492" y="4950770"/>
                <a:ext cx="7078926" cy="556434"/>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𝑞</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4915492" y="4950770"/>
                <a:ext cx="7078926" cy="556434"/>
              </a:xfrm>
              <a:prstGeom prst="rect">
                <a:avLst/>
              </a:prstGeom>
              <a:blipFill>
                <a:blip r:embed="rId4"/>
                <a:stretch>
                  <a:fillRect b="-8889"/>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2198853" y="4922429"/>
            <a:ext cx="2722605"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70C0"/>
                </a:solidFill>
                <a:effectLst>
                  <a:outerShdw blurRad="38100" dist="19050" dir="2700000" algn="tl" rotWithShape="0">
                    <a:schemeClr val="dk1">
                      <a:alpha val="40000"/>
                    </a:schemeClr>
                  </a:outerShdw>
                </a:effectLst>
              </a:rPr>
              <a:t> MA(q):</a:t>
            </a:r>
          </a:p>
        </p:txBody>
      </p:sp>
    </p:spTree>
    <p:extLst>
      <p:ext uri="{BB962C8B-B14F-4D97-AF65-F5344CB8AC3E}">
        <p14:creationId xmlns:p14="http://schemas.microsoft.com/office/powerpoint/2010/main" val="177616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Cómo</a:t>
            </a:r>
            <a:r>
              <a:rPr lang="en-US" dirty="0"/>
              <a:t> </a:t>
            </a:r>
            <a:r>
              <a:rPr lang="en-US" dirty="0" err="1"/>
              <a:t>sería</a:t>
            </a:r>
            <a:r>
              <a:rPr lang="en-US" dirty="0"/>
              <a:t> </a:t>
            </a:r>
            <a:r>
              <a:rPr lang="en-US" dirty="0" err="1"/>
              <a:t>el</a:t>
            </a:r>
            <a:r>
              <a:rPr lang="en-US" dirty="0"/>
              <a:t> </a:t>
            </a:r>
            <a:r>
              <a:rPr lang="en-US" dirty="0" err="1"/>
              <a:t>modelo</a:t>
            </a:r>
            <a:r>
              <a:rPr lang="en-US" dirty="0"/>
              <a:t> ARMA(</a:t>
            </a:r>
            <a:r>
              <a:rPr lang="en-US" dirty="0" err="1"/>
              <a:t>p,q</a:t>
            </a:r>
            <a:r>
              <a:rPr lang="en-US" dirty="0"/>
              <a:t>)?</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4886018"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4886018" cy="523220"/>
              </a:xfrm>
              <a:prstGeom prst="rect">
                <a:avLst/>
              </a:prstGeom>
              <a:blipFill>
                <a:blip r:embed="rId3"/>
                <a:stretch>
                  <a:fillRect b="-9302"/>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1718173" y="2643964"/>
            <a:ext cx="347845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B050"/>
                </a:solidFill>
                <a:effectLst>
                  <a:outerShdw blurRad="38100" dist="19050" dir="2700000" algn="tl" rotWithShape="0">
                    <a:schemeClr val="dk1">
                      <a:alpha val="40000"/>
                    </a:schemeClr>
                  </a:outerShdw>
                </a:effectLst>
              </a:rPr>
              <a:t> </a:t>
            </a:r>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1</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1</a:t>
            </a:r>
            <a:r>
              <a:rPr lang="es-ES" sz="3200" dirty="0">
                <a:ln w="0"/>
                <a:solidFill>
                  <a:srgbClr val="00B050"/>
                </a:solidFill>
                <a:effectLst>
                  <a:outerShdw blurRad="38100" dist="19050" dir="2700000" algn="tl" rotWithShape="0">
                    <a:schemeClr val="dk1">
                      <a:alpha val="40000"/>
                    </a:schemeClr>
                  </a:outerShdw>
                </a:effectLst>
              </a:rPr>
              <a:t>):</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2034912" y="5575590"/>
                <a:ext cx="9345892" cy="523220"/>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2034912" y="5575590"/>
                <a:ext cx="9345892" cy="523220"/>
              </a:xfrm>
              <a:prstGeom prst="rect">
                <a:avLst/>
              </a:prstGeom>
              <a:blipFill>
                <a:blip r:embed="rId4"/>
                <a:stretch>
                  <a:fillRect b="-9524"/>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4275221" y="4671435"/>
            <a:ext cx="350570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B050"/>
                </a:solidFill>
                <a:effectLst>
                  <a:outerShdw blurRad="38100" dist="19050" dir="2700000" algn="tl" rotWithShape="0">
                    <a:schemeClr val="dk1">
                      <a:alpha val="40000"/>
                    </a:schemeClr>
                  </a:outerShdw>
                </a:effectLst>
              </a:rPr>
              <a:t> </a:t>
            </a:r>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2</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3</a:t>
            </a:r>
            <a:r>
              <a:rPr lang="es-ES" sz="3200" dirty="0">
                <a:ln w="0"/>
                <a:solidFill>
                  <a:srgbClr val="00B05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45204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¿Y </a:t>
            </a:r>
            <a:r>
              <a:rPr lang="en-US" dirty="0" err="1"/>
              <a:t>el</a:t>
            </a:r>
            <a:r>
              <a:rPr lang="en-US" dirty="0"/>
              <a:t> AR</a:t>
            </a:r>
            <a:r>
              <a:rPr lang="en-US" dirty="0">
                <a:solidFill>
                  <a:schemeClr val="accent5"/>
                </a:solidFill>
              </a:rPr>
              <a:t>I</a:t>
            </a:r>
            <a:r>
              <a:rPr lang="en-US" dirty="0"/>
              <a:t>MA(</a:t>
            </a:r>
            <a:r>
              <a:rPr lang="en-US" dirty="0" err="1"/>
              <a:t>p,</a:t>
            </a:r>
            <a:r>
              <a:rPr lang="en-US" dirty="0" err="1">
                <a:solidFill>
                  <a:schemeClr val="accent5"/>
                </a:solidFill>
              </a:rPr>
              <a:t>d</a:t>
            </a:r>
            <a:r>
              <a:rPr lang="en-US" dirty="0" err="1"/>
              <a:t>,q</a:t>
            </a:r>
            <a:r>
              <a:rPr lang="en-US" dirty="0"/>
              <a:t>)?</a:t>
            </a:r>
          </a:p>
        </p:txBody>
      </p:sp>
      <p:sp>
        <p:nvSpPr>
          <p:cNvPr id="21" name="CuadroTexto 20">
            <a:extLst>
              <a:ext uri="{FF2B5EF4-FFF2-40B4-BE49-F238E27FC236}">
                <a16:creationId xmlns:a16="http://schemas.microsoft.com/office/drawing/2014/main" id="{DE609DC2-309A-8316-B341-29C60D24A020}"/>
              </a:ext>
            </a:extLst>
          </p:cNvPr>
          <p:cNvSpPr txBox="1"/>
          <p:nvPr/>
        </p:nvSpPr>
        <p:spPr>
          <a:xfrm>
            <a:off x="1743444" y="4063189"/>
            <a:ext cx="4760855"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p</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err="1">
                <a:ln w="0"/>
                <a:solidFill>
                  <a:srgbClr val="7030A0"/>
                </a:solidFill>
                <a:effectLst>
                  <a:outerShdw blurRad="38100" dist="19050" dir="2700000" algn="tl" rotWithShape="0">
                    <a:schemeClr val="dk1">
                      <a:alpha val="40000"/>
                    </a:schemeClr>
                  </a:outerShdw>
                </a:effectLst>
              </a:rPr>
              <a:t>p</a:t>
            </a:r>
            <a:r>
              <a:rPr lang="es-ES" sz="3200" dirty="0" err="1">
                <a:ln w="0"/>
                <a:solidFill>
                  <a:srgbClr val="00B050"/>
                </a:solidFill>
                <a:effectLst>
                  <a:outerShdw blurRad="38100" dist="19050" dir="2700000" algn="tl" rotWithShape="0">
                    <a:schemeClr val="dk1">
                      <a:alpha val="40000"/>
                    </a:schemeClr>
                  </a:outerShdw>
                </a:effectLst>
              </a:rPr>
              <a:t>,</a:t>
            </a:r>
            <a:r>
              <a:rPr lang="es-ES" sz="3200" dirty="0" err="1">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p>
        </p:txBody>
      </p:sp>
      <p:sp>
        <p:nvSpPr>
          <p:cNvPr id="6" name="CuadroTexto 5">
            <a:extLst>
              <a:ext uri="{FF2B5EF4-FFF2-40B4-BE49-F238E27FC236}">
                <a16:creationId xmlns:a16="http://schemas.microsoft.com/office/drawing/2014/main" id="{B615E2F5-C108-92E8-33E4-4986C8AB68F8}"/>
              </a:ext>
            </a:extLst>
          </p:cNvPr>
          <p:cNvSpPr txBox="1"/>
          <p:nvPr/>
        </p:nvSpPr>
        <p:spPr>
          <a:xfrm>
            <a:off x="3128436" y="1896151"/>
            <a:ext cx="7335077" cy="461665"/>
          </a:xfrm>
          <a:prstGeom prst="rect">
            <a:avLst/>
          </a:prstGeom>
          <a:noFill/>
        </p:spPr>
        <p:txBody>
          <a:bodyPr wrap="square">
            <a:spAutoFit/>
          </a:bodyPr>
          <a:lstStyle/>
          <a:p>
            <a:r>
              <a:rPr lang="en-US" sz="2400" dirty="0" err="1"/>
              <a:t>Modelo</a:t>
            </a:r>
            <a:r>
              <a:rPr lang="en-US" sz="2400" dirty="0"/>
              <a:t> autorregresivo </a:t>
            </a:r>
            <a:r>
              <a:rPr lang="en-US" sz="2400" dirty="0" err="1">
                <a:solidFill>
                  <a:schemeClr val="accent5"/>
                </a:solidFill>
              </a:rPr>
              <a:t>integrado</a:t>
            </a:r>
            <a:r>
              <a:rPr lang="en-US" sz="2400" dirty="0"/>
              <a:t> de medias </a:t>
            </a:r>
            <a:r>
              <a:rPr lang="en-US" sz="2400" dirty="0" err="1"/>
              <a:t>móviles</a:t>
            </a:r>
            <a:endParaRPr lang="en-US" sz="2400" dirty="0"/>
          </a:p>
        </p:txBody>
      </p:sp>
      <p:sp>
        <p:nvSpPr>
          <p:cNvPr id="9" name="CuadroTexto 8">
            <a:extLst>
              <a:ext uri="{FF2B5EF4-FFF2-40B4-BE49-F238E27FC236}">
                <a16:creationId xmlns:a16="http://schemas.microsoft.com/office/drawing/2014/main" id="{B61F68C5-C0B6-602F-F20B-6DC3E904DC81}"/>
              </a:ext>
            </a:extLst>
          </p:cNvPr>
          <p:cNvSpPr txBox="1"/>
          <p:nvPr/>
        </p:nvSpPr>
        <p:spPr>
          <a:xfrm>
            <a:off x="4074289" y="3223158"/>
            <a:ext cx="7697165" cy="338554"/>
          </a:xfrm>
          <a:prstGeom prst="rect">
            <a:avLst/>
          </a:prstGeom>
          <a:noFill/>
        </p:spPr>
        <p:txBody>
          <a:bodyPr wrap="square">
            <a:spAutoFit/>
          </a:bodyPr>
          <a:lstStyle/>
          <a:p>
            <a:r>
              <a:rPr lang="en-US" sz="1600" dirty="0" err="1"/>
              <a:t>Explica</a:t>
            </a:r>
            <a:r>
              <a:rPr lang="en-US" sz="1600" dirty="0"/>
              <a:t> </a:t>
            </a:r>
            <a:r>
              <a:rPr lang="en-US" sz="1600" dirty="0" err="1"/>
              <a:t>el</a:t>
            </a:r>
            <a:r>
              <a:rPr lang="en-US" sz="1600" dirty="0"/>
              <a:t> </a:t>
            </a:r>
            <a:r>
              <a:rPr lang="en-US" sz="1600" dirty="0" err="1"/>
              <a:t>número</a:t>
            </a:r>
            <a:r>
              <a:rPr lang="en-US" sz="1600" dirty="0"/>
              <a:t> de </a:t>
            </a:r>
            <a:r>
              <a:rPr lang="en-US" sz="1600" dirty="0" err="1"/>
              <a:t>transformaciones</a:t>
            </a:r>
            <a:r>
              <a:rPr lang="en-US" sz="1600" dirty="0"/>
              <a:t> </a:t>
            </a:r>
            <a:r>
              <a:rPr lang="en-US" sz="1600" dirty="0" err="1"/>
              <a:t>necesarias</a:t>
            </a:r>
            <a:r>
              <a:rPr lang="en-US" sz="1600" dirty="0"/>
              <a:t> para </a:t>
            </a:r>
            <a:r>
              <a:rPr lang="en-US" sz="1600" dirty="0" err="1"/>
              <a:t>establecer</a:t>
            </a:r>
            <a:r>
              <a:rPr lang="en-US" sz="1600" dirty="0"/>
              <a:t> estacionariedad </a:t>
            </a:r>
          </a:p>
        </p:txBody>
      </p:sp>
      <p:cxnSp>
        <p:nvCxnSpPr>
          <p:cNvPr id="10" name="Conector recto de flecha 9">
            <a:extLst>
              <a:ext uri="{FF2B5EF4-FFF2-40B4-BE49-F238E27FC236}">
                <a16:creationId xmlns:a16="http://schemas.microsoft.com/office/drawing/2014/main" id="{86343826-942E-DF2A-490A-9AC475FB2C5F}"/>
              </a:ext>
            </a:extLst>
          </p:cNvPr>
          <p:cNvCxnSpPr>
            <a:cxnSpLocks/>
          </p:cNvCxnSpPr>
          <p:nvPr/>
        </p:nvCxnSpPr>
        <p:spPr>
          <a:xfrm>
            <a:off x="6914015" y="2496712"/>
            <a:ext cx="0" cy="6284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CuadroTexto 14">
            <a:extLst>
              <a:ext uri="{FF2B5EF4-FFF2-40B4-BE49-F238E27FC236}">
                <a16:creationId xmlns:a16="http://schemas.microsoft.com/office/drawing/2014/main" id="{3CB80A3A-90FD-1063-FEF8-147289BFFA5B}"/>
              </a:ext>
            </a:extLst>
          </p:cNvPr>
          <p:cNvSpPr txBox="1"/>
          <p:nvPr/>
        </p:nvSpPr>
        <p:spPr>
          <a:xfrm>
            <a:off x="6795974" y="5886205"/>
            <a:ext cx="3830279"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t>
            </a:r>
            <a:r>
              <a:rPr lang="es-ES" sz="3200" dirty="0">
                <a:ln w="0"/>
                <a:solidFill>
                  <a:srgbClr val="0070C0"/>
                </a:solidFill>
                <a:effectLst>
                  <a:outerShdw blurRad="38100" dist="19050" dir="2700000" algn="tl" rotWithShape="0">
                    <a:schemeClr val="dk1">
                      <a:alpha val="40000"/>
                    </a:schemeClr>
                  </a:outerShdw>
                </a:effectLst>
              </a:rPr>
              <a:t>MA(q)</a:t>
            </a:r>
          </a:p>
        </p:txBody>
      </p:sp>
      <p:sp>
        <p:nvSpPr>
          <p:cNvPr id="17" name="CuadroTexto 16">
            <a:extLst>
              <a:ext uri="{FF2B5EF4-FFF2-40B4-BE49-F238E27FC236}">
                <a16:creationId xmlns:a16="http://schemas.microsoft.com/office/drawing/2014/main" id="{9A2B6A25-6872-B182-7EF4-20C243F03822}"/>
              </a:ext>
            </a:extLst>
          </p:cNvPr>
          <p:cNvSpPr txBox="1"/>
          <p:nvPr/>
        </p:nvSpPr>
        <p:spPr>
          <a:xfrm>
            <a:off x="4642251" y="4974697"/>
            <a:ext cx="3724096"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AR(p)</a:t>
            </a:r>
          </a:p>
        </p:txBody>
      </p:sp>
    </p:spTree>
    <p:extLst>
      <p:ext uri="{BB962C8B-B14F-4D97-AF65-F5344CB8AC3E}">
        <p14:creationId xmlns:p14="http://schemas.microsoft.com/office/powerpoint/2010/main" val="287135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786617" y="3538878"/>
            <a:ext cx="10018713" cy="1752599"/>
          </a:xfrm>
        </p:spPr>
        <p:txBody>
          <a:bodyPr/>
          <a:lstStyle/>
          <a:p>
            <a:r>
              <a:rPr lang="en-US" dirty="0">
                <a:solidFill>
                  <a:schemeClr val="accent3"/>
                </a:solidFill>
              </a:rPr>
              <a:t>S</a:t>
            </a:r>
            <a:r>
              <a:rPr lang="en-US" dirty="0"/>
              <a:t>ARIMAX(</a:t>
            </a:r>
            <a:r>
              <a:rPr lang="en-US" dirty="0" err="1"/>
              <a:t>p,d,q</a:t>
            </a:r>
            <a:r>
              <a:rPr lang="en-US" dirty="0"/>
              <a:t>)</a:t>
            </a:r>
            <a:r>
              <a:rPr lang="en-US" dirty="0">
                <a:solidFill>
                  <a:schemeClr val="accent3"/>
                </a:solidFill>
              </a:rPr>
              <a:t>(P,D,Q,s)</a:t>
            </a:r>
          </a:p>
        </p:txBody>
      </p:sp>
      <p:sp>
        <p:nvSpPr>
          <p:cNvPr id="6" name="CuadroTexto 5">
            <a:extLst>
              <a:ext uri="{FF2B5EF4-FFF2-40B4-BE49-F238E27FC236}">
                <a16:creationId xmlns:a16="http://schemas.microsoft.com/office/drawing/2014/main" id="{B615E2F5-C108-92E8-33E4-4986C8AB68F8}"/>
              </a:ext>
            </a:extLst>
          </p:cNvPr>
          <p:cNvSpPr txBox="1"/>
          <p:nvPr/>
        </p:nvSpPr>
        <p:spPr>
          <a:xfrm>
            <a:off x="5391285" y="2338224"/>
            <a:ext cx="2809376" cy="461665"/>
          </a:xfrm>
          <a:prstGeom prst="rect">
            <a:avLst/>
          </a:prstGeom>
          <a:noFill/>
        </p:spPr>
        <p:txBody>
          <a:bodyPr wrap="square">
            <a:spAutoFit/>
          </a:bodyPr>
          <a:lstStyle/>
          <a:p>
            <a:r>
              <a:rPr lang="en-US" sz="2400" dirty="0">
                <a:solidFill>
                  <a:srgbClr val="00B050"/>
                </a:solidFill>
              </a:rPr>
              <a:t>Variables </a:t>
            </a:r>
            <a:r>
              <a:rPr lang="en-US" sz="2400" dirty="0" err="1">
                <a:solidFill>
                  <a:srgbClr val="00B050"/>
                </a:solidFill>
              </a:rPr>
              <a:t>exógenas</a:t>
            </a:r>
            <a:endParaRPr lang="en-US" sz="2400" dirty="0">
              <a:solidFill>
                <a:srgbClr val="00B050"/>
              </a:solidFill>
            </a:endParaRPr>
          </a:p>
        </p:txBody>
      </p:sp>
      <p:cxnSp>
        <p:nvCxnSpPr>
          <p:cNvPr id="10" name="Conector recto de flecha 9">
            <a:extLst>
              <a:ext uri="{FF2B5EF4-FFF2-40B4-BE49-F238E27FC236}">
                <a16:creationId xmlns:a16="http://schemas.microsoft.com/office/drawing/2014/main" id="{86343826-942E-DF2A-490A-9AC475FB2C5F}"/>
              </a:ext>
            </a:extLst>
          </p:cNvPr>
          <p:cNvCxnSpPr>
            <a:cxnSpLocks/>
          </p:cNvCxnSpPr>
          <p:nvPr/>
        </p:nvCxnSpPr>
        <p:spPr>
          <a:xfrm>
            <a:off x="6702999" y="1686621"/>
            <a:ext cx="0" cy="6284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Título 1">
            <a:extLst>
              <a:ext uri="{FF2B5EF4-FFF2-40B4-BE49-F238E27FC236}">
                <a16:creationId xmlns:a16="http://schemas.microsoft.com/office/drawing/2014/main" id="{75915942-DE35-C15C-3B8C-5A5E7FCE8FBD}"/>
              </a:ext>
            </a:extLst>
          </p:cNvPr>
          <p:cNvSpPr txBox="1">
            <a:spLocks/>
          </p:cNvSpPr>
          <p:nvPr/>
        </p:nvSpPr>
        <p:spPr>
          <a:xfrm>
            <a:off x="1647343" y="431411"/>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ARIMA</a:t>
            </a:r>
            <a:r>
              <a:rPr lang="en-US">
                <a:solidFill>
                  <a:srgbClr val="00B050"/>
                </a:solidFill>
              </a:rPr>
              <a:t>X</a:t>
            </a:r>
            <a:r>
              <a:rPr lang="en-US"/>
              <a:t>(p,d,q)</a:t>
            </a:r>
            <a:endParaRPr lang="en-US" dirty="0"/>
          </a:p>
        </p:txBody>
      </p:sp>
      <p:sp>
        <p:nvSpPr>
          <p:cNvPr id="4" name="CuadroTexto 3">
            <a:extLst>
              <a:ext uri="{FF2B5EF4-FFF2-40B4-BE49-F238E27FC236}">
                <a16:creationId xmlns:a16="http://schemas.microsoft.com/office/drawing/2014/main" id="{0E6E3F7C-19A0-26FC-D45F-9873C108578E}"/>
              </a:ext>
            </a:extLst>
          </p:cNvPr>
          <p:cNvSpPr txBox="1"/>
          <p:nvPr/>
        </p:nvSpPr>
        <p:spPr>
          <a:xfrm>
            <a:off x="2962531" y="5536636"/>
            <a:ext cx="3530866" cy="461665"/>
          </a:xfrm>
          <a:prstGeom prst="rect">
            <a:avLst/>
          </a:prstGeom>
          <a:noFill/>
        </p:spPr>
        <p:txBody>
          <a:bodyPr wrap="square">
            <a:spAutoFit/>
          </a:bodyPr>
          <a:lstStyle/>
          <a:p>
            <a:r>
              <a:rPr lang="en-US" sz="2400" dirty="0" err="1">
                <a:solidFill>
                  <a:schemeClr val="accent3">
                    <a:lumMod val="75000"/>
                  </a:schemeClr>
                </a:solidFill>
              </a:rPr>
              <a:t>Componente</a:t>
            </a:r>
            <a:r>
              <a:rPr lang="en-US" sz="2400" dirty="0">
                <a:solidFill>
                  <a:schemeClr val="accent3">
                    <a:lumMod val="75000"/>
                  </a:schemeClr>
                </a:solidFill>
              </a:rPr>
              <a:t> </a:t>
            </a:r>
            <a:r>
              <a:rPr lang="en-US" sz="2400" dirty="0" err="1">
                <a:solidFill>
                  <a:schemeClr val="accent3">
                    <a:lumMod val="75000"/>
                  </a:schemeClr>
                </a:solidFill>
              </a:rPr>
              <a:t>estacional</a:t>
            </a:r>
            <a:endParaRPr lang="en-US" sz="2400" dirty="0">
              <a:solidFill>
                <a:schemeClr val="accent3">
                  <a:lumMod val="75000"/>
                </a:schemeClr>
              </a:solidFill>
            </a:endParaRPr>
          </a:p>
        </p:txBody>
      </p:sp>
      <p:cxnSp>
        <p:nvCxnSpPr>
          <p:cNvPr id="5" name="Conector recto de flecha 4">
            <a:extLst>
              <a:ext uri="{FF2B5EF4-FFF2-40B4-BE49-F238E27FC236}">
                <a16:creationId xmlns:a16="http://schemas.microsoft.com/office/drawing/2014/main" id="{6B11E729-8899-BFA5-EFC5-927D72A0B514}"/>
              </a:ext>
            </a:extLst>
          </p:cNvPr>
          <p:cNvCxnSpPr>
            <a:cxnSpLocks/>
          </p:cNvCxnSpPr>
          <p:nvPr/>
        </p:nvCxnSpPr>
        <p:spPr>
          <a:xfrm>
            <a:off x="4274245" y="4885033"/>
            <a:ext cx="0" cy="62845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4656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2" descr="Imagen que contiene luz, estrella&#10;&#10;Descripción generada automáticamente">
            <a:extLst>
              <a:ext uri="{FF2B5EF4-FFF2-40B4-BE49-F238E27FC236}">
                <a16:creationId xmlns:a16="http://schemas.microsoft.com/office/drawing/2014/main" id="{02F00136-E549-4F61-9A99-FC6BAA3F40C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20" y="11"/>
            <a:ext cx="12191980" cy="68579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ln w="0"/>
                <a:effectLst>
                  <a:outerShdw blurRad="38100" dist="19050" dir="2700000" algn="tl" rotWithShape="0">
                    <a:schemeClr val="dk1">
                      <a:alpha val="40000"/>
                    </a:schemeClr>
                  </a:outerShdw>
                </a:effectLst>
              </a:rPr>
              <a:t> Auto ARIMA</a:t>
            </a:r>
          </a:p>
        </p:txBody>
      </p:sp>
    </p:spTree>
    <p:extLst>
      <p:ext uri="{BB962C8B-B14F-4D97-AF65-F5344CB8AC3E}">
        <p14:creationId xmlns:p14="http://schemas.microsoft.com/office/powerpoint/2010/main" val="359455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a:xfrm>
            <a:off x="2343603" y="570287"/>
            <a:ext cx="10018713" cy="1752599"/>
          </a:xfrm>
        </p:spPr>
        <p:txBody>
          <a:bodyPr/>
          <a:lstStyle/>
          <a:p>
            <a:r>
              <a:rPr lang="en-US" dirty="0"/>
              <a:t>Series </a:t>
            </a:r>
            <a:r>
              <a:rPr lang="es-ES_tradnl" dirty="0"/>
              <a:t>en Medicina y Salud</a:t>
            </a:r>
          </a:p>
        </p:txBody>
      </p:sp>
      <p:grpSp>
        <p:nvGrpSpPr>
          <p:cNvPr id="3" name="Gráfico 15" descr="Grupo">
            <a:extLst>
              <a:ext uri="{FF2B5EF4-FFF2-40B4-BE49-F238E27FC236}">
                <a16:creationId xmlns:a16="http://schemas.microsoft.com/office/drawing/2014/main" id="{AA834641-1E31-A1E9-F22E-018ADA13EA49}"/>
              </a:ext>
            </a:extLst>
          </p:cNvPr>
          <p:cNvGrpSpPr/>
          <p:nvPr/>
        </p:nvGrpSpPr>
        <p:grpSpPr>
          <a:xfrm>
            <a:off x="2114549" y="785813"/>
            <a:ext cx="1588355" cy="1104578"/>
            <a:chOff x="8579107" y="4955635"/>
            <a:chExt cx="2190876" cy="1478181"/>
          </a:xfrm>
          <a:solidFill>
            <a:srgbClr val="000000"/>
          </a:solidFill>
        </p:grpSpPr>
        <p:sp>
          <p:nvSpPr>
            <p:cNvPr id="4" name="Forma libre: forma 17">
              <a:extLst>
                <a:ext uri="{FF2B5EF4-FFF2-40B4-BE49-F238E27FC236}">
                  <a16:creationId xmlns:a16="http://schemas.microsoft.com/office/drawing/2014/main" id="{ED7524D0-CA41-B3CE-64C6-AB5F37AEA665}"/>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5" name="Forma libre: forma 18">
              <a:extLst>
                <a:ext uri="{FF2B5EF4-FFF2-40B4-BE49-F238E27FC236}">
                  <a16:creationId xmlns:a16="http://schemas.microsoft.com/office/drawing/2014/main" id="{73D13B37-F287-9D73-C6CF-C2B0C8D5AE33}"/>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6" name="Forma libre: forma 19">
              <a:extLst>
                <a:ext uri="{FF2B5EF4-FFF2-40B4-BE49-F238E27FC236}">
                  <a16:creationId xmlns:a16="http://schemas.microsoft.com/office/drawing/2014/main" id="{ED108EBA-9B6B-BAF8-889A-709FB683E972}"/>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1" name="Forma libre: forma 20">
              <a:extLst>
                <a:ext uri="{FF2B5EF4-FFF2-40B4-BE49-F238E27FC236}">
                  <a16:creationId xmlns:a16="http://schemas.microsoft.com/office/drawing/2014/main" id="{2A65DE28-5DF7-0BB3-1F28-BD36097A4E7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2" name="Forma libre: forma 21">
              <a:extLst>
                <a:ext uri="{FF2B5EF4-FFF2-40B4-BE49-F238E27FC236}">
                  <a16:creationId xmlns:a16="http://schemas.microsoft.com/office/drawing/2014/main" id="{4027E4B2-6211-3425-FF86-B5F3BC9B12D3}"/>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pic>
        <p:nvPicPr>
          <p:cNvPr id="3074" name="Picture 2" descr="Resuelta] time-series | Diferenciación de series temporales">
            <a:extLst>
              <a:ext uri="{FF2B5EF4-FFF2-40B4-BE49-F238E27FC236}">
                <a16:creationId xmlns:a16="http://schemas.microsoft.com/office/drawing/2014/main" id="{881B83FD-CB93-55F3-D959-73E02CD42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95" y="2389993"/>
            <a:ext cx="6489955" cy="411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280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603ADEDC-B01D-4100-A5DE-9868273D294C}"/>
              </a:ext>
            </a:extLst>
          </p:cNvPr>
          <p:cNvGrpSpPr/>
          <p:nvPr/>
        </p:nvGrpSpPr>
        <p:grpSpPr>
          <a:xfrm>
            <a:off x="5557421" y="2976238"/>
            <a:ext cx="3133817" cy="2186222"/>
            <a:chOff x="5832629" y="3899516"/>
            <a:chExt cx="3133817" cy="2186222"/>
          </a:xfrm>
        </p:grpSpPr>
        <p:sp>
          <p:nvSpPr>
            <p:cNvPr id="4" name="Gráfico 2" descr="Filtro">
              <a:extLst>
                <a:ext uri="{FF2B5EF4-FFF2-40B4-BE49-F238E27FC236}">
                  <a16:creationId xmlns:a16="http://schemas.microsoft.com/office/drawing/2014/main" id="{66051ECF-10E1-4C6F-8A0E-DCD87D380186}"/>
                </a:ext>
              </a:extLst>
            </p:cNvPr>
            <p:cNvSpPr/>
            <p:nvPr/>
          </p:nvSpPr>
          <p:spPr>
            <a:xfrm>
              <a:off x="5832629" y="3899516"/>
              <a:ext cx="3065111" cy="2186222"/>
            </a:xfrm>
            <a:custGeom>
              <a:avLst/>
              <a:gdLst>
                <a:gd name="connsiteX0" fmla="*/ 2079690 w 2079690"/>
                <a:gd name="connsiteY0" fmla="*/ 0 h 2079690"/>
                <a:gd name="connsiteX1" fmla="*/ 0 w 2079690"/>
                <a:gd name="connsiteY1" fmla="*/ 0 h 2079690"/>
                <a:gd name="connsiteX2" fmla="*/ 917510 w 2079690"/>
                <a:gd name="connsiteY2" fmla="*/ 917510 h 2079690"/>
                <a:gd name="connsiteX3" fmla="*/ 917510 w 2079690"/>
                <a:gd name="connsiteY3" fmla="*/ 1835021 h 2079690"/>
                <a:gd name="connsiteX4" fmla="*/ 917510 w 2079690"/>
                <a:gd name="connsiteY4" fmla="*/ 2079690 h 2079690"/>
                <a:gd name="connsiteX5" fmla="*/ 1162180 w 2079690"/>
                <a:gd name="connsiteY5" fmla="*/ 1835021 h 2079690"/>
                <a:gd name="connsiteX6" fmla="*/ 1162180 w 2079690"/>
                <a:gd name="connsiteY6" fmla="*/ 917510 h 207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90" h="2079690">
                  <a:moveTo>
                    <a:pt x="2079690" y="0"/>
                  </a:moveTo>
                  <a:lnTo>
                    <a:pt x="0" y="0"/>
                  </a:lnTo>
                  <a:lnTo>
                    <a:pt x="917510" y="917510"/>
                  </a:lnTo>
                  <a:lnTo>
                    <a:pt x="917510" y="1835021"/>
                  </a:lnTo>
                  <a:lnTo>
                    <a:pt x="917510" y="2079690"/>
                  </a:lnTo>
                  <a:lnTo>
                    <a:pt x="1162180" y="1835021"/>
                  </a:lnTo>
                  <a:lnTo>
                    <a:pt x="1162180" y="917510"/>
                  </a:ln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CuadroTexto 13">
              <a:extLst>
                <a:ext uri="{FF2B5EF4-FFF2-40B4-BE49-F238E27FC236}">
                  <a16:creationId xmlns:a16="http://schemas.microsoft.com/office/drawing/2014/main" id="{49427D25-3A12-4554-B717-FA44FADB6CA7}"/>
                </a:ext>
              </a:extLst>
            </p:cNvPr>
            <p:cNvSpPr txBox="1"/>
            <p:nvPr/>
          </p:nvSpPr>
          <p:spPr>
            <a:xfrm>
              <a:off x="6507331" y="3970537"/>
              <a:ext cx="245911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Auto ARIMA</a:t>
              </a:r>
            </a:p>
          </p:txBody>
        </p:sp>
      </p:grpSp>
      <p:sp>
        <p:nvSpPr>
          <p:cNvPr id="6" name="Elipse 5">
            <a:extLst>
              <a:ext uri="{FF2B5EF4-FFF2-40B4-BE49-F238E27FC236}">
                <a16:creationId xmlns:a16="http://schemas.microsoft.com/office/drawing/2014/main" id="{8CF14313-A993-451A-9747-44E26EEE4481}"/>
              </a:ext>
            </a:extLst>
          </p:cNvPr>
          <p:cNvSpPr/>
          <p:nvPr/>
        </p:nvSpPr>
        <p:spPr>
          <a:xfrm>
            <a:off x="8100873" y="1597609"/>
            <a:ext cx="1180730" cy="110823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Elipse 17">
            <a:extLst>
              <a:ext uri="{FF2B5EF4-FFF2-40B4-BE49-F238E27FC236}">
                <a16:creationId xmlns:a16="http://schemas.microsoft.com/office/drawing/2014/main" id="{1EBDDC7B-7AAF-4417-9A03-6F9E93537680}"/>
              </a:ext>
            </a:extLst>
          </p:cNvPr>
          <p:cNvSpPr/>
          <p:nvPr/>
        </p:nvSpPr>
        <p:spPr>
          <a:xfrm>
            <a:off x="6991903" y="1832893"/>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9" name="Elipse 18">
            <a:extLst>
              <a:ext uri="{FF2B5EF4-FFF2-40B4-BE49-F238E27FC236}">
                <a16:creationId xmlns:a16="http://schemas.microsoft.com/office/drawing/2014/main" id="{8E7B732E-C220-4F4E-8A35-634403175950}"/>
              </a:ext>
            </a:extLst>
          </p:cNvPr>
          <p:cNvSpPr/>
          <p:nvPr/>
        </p:nvSpPr>
        <p:spPr>
          <a:xfrm>
            <a:off x="7299294" y="445414"/>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ARIMA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1" name="Gráfico 19" descr="Documento">
            <a:extLst>
              <a:ext uri="{FF2B5EF4-FFF2-40B4-BE49-F238E27FC236}">
                <a16:creationId xmlns:a16="http://schemas.microsoft.com/office/drawing/2014/main" id="{DA872BCF-470F-4AF7-A6C5-A50626AF9A5E}"/>
              </a:ext>
            </a:extLst>
          </p:cNvPr>
          <p:cNvGrpSpPr/>
          <p:nvPr/>
        </p:nvGrpSpPr>
        <p:grpSpPr>
          <a:xfrm>
            <a:off x="5093562" y="1174468"/>
            <a:ext cx="1454459" cy="1580224"/>
            <a:chOff x="3232952" y="2153574"/>
            <a:chExt cx="914400" cy="914400"/>
          </a:xfrm>
        </p:grpSpPr>
        <p:sp>
          <p:nvSpPr>
            <p:cNvPr id="22" name="Forma libre: forma 21">
              <a:extLst>
                <a:ext uri="{FF2B5EF4-FFF2-40B4-BE49-F238E27FC236}">
                  <a16:creationId xmlns:a16="http://schemas.microsoft.com/office/drawing/2014/main" id="{0F311324-C22D-46B5-8624-48238EFE3AAF}"/>
                </a:ext>
              </a:extLst>
            </p:cNvPr>
            <p:cNvSpPr/>
            <p:nvPr/>
          </p:nvSpPr>
          <p:spPr>
            <a:xfrm>
              <a:off x="3394877" y="2229774"/>
              <a:ext cx="590550" cy="762000"/>
            </a:xfrm>
            <a:custGeom>
              <a:avLst/>
              <a:gdLst>
                <a:gd name="connsiteX0" fmla="*/ 57150 w 590550"/>
                <a:gd name="connsiteY0" fmla="*/ 704850 h 762000"/>
                <a:gd name="connsiteX1" fmla="*/ 57150 w 590550"/>
                <a:gd name="connsiteY1" fmla="*/ 57150 h 762000"/>
                <a:gd name="connsiteX2" fmla="*/ 295275 w 590550"/>
                <a:gd name="connsiteY2" fmla="*/ 57150 h 762000"/>
                <a:gd name="connsiteX3" fmla="*/ 295275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52425 w 590550"/>
                <a:gd name="connsiteY7" fmla="*/ 80963 h 762000"/>
                <a:gd name="connsiteX8" fmla="*/ 471488 w 590550"/>
                <a:gd name="connsiteY8" fmla="*/ 200025 h 762000"/>
                <a:gd name="connsiteX9" fmla="*/ 352425 w 590550"/>
                <a:gd name="connsiteY9" fmla="*/ 200025 h 762000"/>
                <a:gd name="connsiteX10" fmla="*/ 352425 w 590550"/>
                <a:gd name="connsiteY10" fmla="*/ 80963 h 762000"/>
                <a:gd name="connsiteX11" fmla="*/ 352425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52425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295275" y="57150"/>
                  </a:lnTo>
                  <a:lnTo>
                    <a:pt x="295275" y="257175"/>
                  </a:lnTo>
                  <a:lnTo>
                    <a:pt x="533400" y="257175"/>
                  </a:lnTo>
                  <a:lnTo>
                    <a:pt x="533400" y="704850"/>
                  </a:lnTo>
                  <a:lnTo>
                    <a:pt x="57150" y="704850"/>
                  </a:lnTo>
                  <a:close/>
                  <a:moveTo>
                    <a:pt x="352425" y="80963"/>
                  </a:moveTo>
                  <a:lnTo>
                    <a:pt x="471488" y="200025"/>
                  </a:lnTo>
                  <a:lnTo>
                    <a:pt x="352425" y="200025"/>
                  </a:lnTo>
                  <a:lnTo>
                    <a:pt x="352425" y="80963"/>
                  </a:lnTo>
                  <a:close/>
                  <a:moveTo>
                    <a:pt x="352425" y="0"/>
                  </a:moveTo>
                  <a:lnTo>
                    <a:pt x="0" y="0"/>
                  </a:lnTo>
                  <a:lnTo>
                    <a:pt x="0" y="762000"/>
                  </a:lnTo>
                  <a:lnTo>
                    <a:pt x="590550" y="762000"/>
                  </a:lnTo>
                  <a:lnTo>
                    <a:pt x="590550" y="209550"/>
                  </a:lnTo>
                  <a:lnTo>
                    <a:pt x="352425" y="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3" name="Forma libre: forma 22">
              <a:extLst>
                <a:ext uri="{FF2B5EF4-FFF2-40B4-BE49-F238E27FC236}">
                  <a16:creationId xmlns:a16="http://schemas.microsoft.com/office/drawing/2014/main" id="{B9926B7A-906F-4CE5-9F71-69CA66F1C268}"/>
                </a:ext>
              </a:extLst>
            </p:cNvPr>
            <p:cNvSpPr/>
            <p:nvPr/>
          </p:nvSpPr>
          <p:spPr>
            <a:xfrm>
              <a:off x="3509177" y="25821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4" name="Forma libre: forma 23">
              <a:extLst>
                <a:ext uri="{FF2B5EF4-FFF2-40B4-BE49-F238E27FC236}">
                  <a16:creationId xmlns:a16="http://schemas.microsoft.com/office/drawing/2014/main" id="{E4EB0556-D832-4AA8-BC65-FB34A345BA8B}"/>
                </a:ext>
              </a:extLst>
            </p:cNvPr>
            <p:cNvSpPr/>
            <p:nvPr/>
          </p:nvSpPr>
          <p:spPr>
            <a:xfrm>
              <a:off x="3509177" y="2505999"/>
              <a:ext cx="123825" cy="38100"/>
            </a:xfrm>
            <a:custGeom>
              <a:avLst/>
              <a:gdLst>
                <a:gd name="connsiteX0" fmla="*/ 0 w 123825"/>
                <a:gd name="connsiteY0" fmla="*/ 0 h 38100"/>
                <a:gd name="connsiteX1" fmla="*/ 123825 w 123825"/>
                <a:gd name="connsiteY1" fmla="*/ 0 h 38100"/>
                <a:gd name="connsiteX2" fmla="*/ 123825 w 123825"/>
                <a:gd name="connsiteY2" fmla="*/ 38100 h 38100"/>
                <a:gd name="connsiteX3" fmla="*/ 0 w 1238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23825" h="38100">
                  <a:moveTo>
                    <a:pt x="0" y="0"/>
                  </a:moveTo>
                  <a:lnTo>
                    <a:pt x="123825" y="0"/>
                  </a:lnTo>
                  <a:lnTo>
                    <a:pt x="123825"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5" name="Forma libre: forma 24">
              <a:extLst>
                <a:ext uri="{FF2B5EF4-FFF2-40B4-BE49-F238E27FC236}">
                  <a16:creationId xmlns:a16="http://schemas.microsoft.com/office/drawing/2014/main" id="{58D5B9B7-9DE8-4FE7-A79B-3A29D64C827B}"/>
                </a:ext>
              </a:extLst>
            </p:cNvPr>
            <p:cNvSpPr/>
            <p:nvPr/>
          </p:nvSpPr>
          <p:spPr>
            <a:xfrm>
              <a:off x="3509177" y="26583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6" name="Forma libre: forma 25">
              <a:extLst>
                <a:ext uri="{FF2B5EF4-FFF2-40B4-BE49-F238E27FC236}">
                  <a16:creationId xmlns:a16="http://schemas.microsoft.com/office/drawing/2014/main" id="{F9368B51-AE99-4040-96E6-5B00B0BA8529}"/>
                </a:ext>
              </a:extLst>
            </p:cNvPr>
            <p:cNvSpPr/>
            <p:nvPr/>
          </p:nvSpPr>
          <p:spPr>
            <a:xfrm>
              <a:off x="3509177" y="27345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Forma libre: forma 26">
              <a:extLst>
                <a:ext uri="{FF2B5EF4-FFF2-40B4-BE49-F238E27FC236}">
                  <a16:creationId xmlns:a16="http://schemas.microsoft.com/office/drawing/2014/main" id="{B39882D6-FA1A-43F4-9254-CF6CE9CFD356}"/>
                </a:ext>
              </a:extLst>
            </p:cNvPr>
            <p:cNvSpPr/>
            <p:nvPr/>
          </p:nvSpPr>
          <p:spPr>
            <a:xfrm>
              <a:off x="3509177" y="28107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28" name="Elipse 27">
            <a:extLst>
              <a:ext uri="{FF2B5EF4-FFF2-40B4-BE49-F238E27FC236}">
                <a16:creationId xmlns:a16="http://schemas.microsoft.com/office/drawing/2014/main" id="{AE3B8748-37ED-4D13-9BF7-1AD682F3A4A7}"/>
              </a:ext>
            </a:extLst>
          </p:cNvPr>
          <p:cNvSpPr/>
          <p:nvPr/>
        </p:nvSpPr>
        <p:spPr>
          <a:xfrm>
            <a:off x="6662690" y="5383142"/>
            <a:ext cx="1264327" cy="121217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MEJOR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30" name="Conector recto de flecha 29">
            <a:extLst>
              <a:ext uri="{FF2B5EF4-FFF2-40B4-BE49-F238E27FC236}">
                <a16:creationId xmlns:a16="http://schemas.microsoft.com/office/drawing/2014/main" id="{B88066A1-B495-4B72-A3A9-14156C549040}"/>
              </a:ext>
            </a:extLst>
          </p:cNvPr>
          <p:cNvCxnSpPr>
            <a:cxnSpLocks/>
            <a:stCxn id="28" idx="6"/>
          </p:cNvCxnSpPr>
          <p:nvPr/>
        </p:nvCxnSpPr>
        <p:spPr>
          <a:xfrm>
            <a:off x="7927017" y="5989228"/>
            <a:ext cx="37336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Flecha: hacia arriba 31">
            <a:extLst>
              <a:ext uri="{FF2B5EF4-FFF2-40B4-BE49-F238E27FC236}">
                <a16:creationId xmlns:a16="http://schemas.microsoft.com/office/drawing/2014/main" id="{6D1B6A27-DCA3-4A47-B441-C32F215B5E90}"/>
              </a:ext>
            </a:extLst>
          </p:cNvPr>
          <p:cNvSpPr/>
          <p:nvPr/>
        </p:nvSpPr>
        <p:spPr>
          <a:xfrm>
            <a:off x="8622532" y="5592402"/>
            <a:ext cx="488272" cy="550945"/>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3" name="Flecha: hacia arriba 32">
            <a:extLst>
              <a:ext uri="{FF2B5EF4-FFF2-40B4-BE49-F238E27FC236}">
                <a16:creationId xmlns:a16="http://schemas.microsoft.com/office/drawing/2014/main" id="{6182451D-EF3A-415E-B8C6-C9B2D6F59898}"/>
              </a:ext>
            </a:extLst>
          </p:cNvPr>
          <p:cNvSpPr/>
          <p:nvPr/>
        </p:nvSpPr>
        <p:spPr>
          <a:xfrm flipV="1">
            <a:off x="10204236" y="5596662"/>
            <a:ext cx="488272" cy="546685"/>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CuadroTexto 33">
            <a:extLst>
              <a:ext uri="{FF2B5EF4-FFF2-40B4-BE49-F238E27FC236}">
                <a16:creationId xmlns:a16="http://schemas.microsoft.com/office/drawing/2014/main" id="{BD879665-81E6-494F-9E09-B253B28B5E6C}"/>
              </a:ext>
            </a:extLst>
          </p:cNvPr>
          <p:cNvSpPr txBox="1"/>
          <p:nvPr/>
        </p:nvSpPr>
        <p:spPr>
          <a:xfrm>
            <a:off x="9020449" y="5758394"/>
            <a:ext cx="9274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LLF</a:t>
            </a:r>
          </a:p>
        </p:txBody>
      </p:sp>
      <p:sp>
        <p:nvSpPr>
          <p:cNvPr id="35" name="CuadroTexto 34">
            <a:extLst>
              <a:ext uri="{FF2B5EF4-FFF2-40B4-BE49-F238E27FC236}">
                <a16:creationId xmlns:a16="http://schemas.microsoft.com/office/drawing/2014/main" id="{2564A102-6532-47DE-8F35-3A48507FF67E}"/>
              </a:ext>
            </a:extLst>
          </p:cNvPr>
          <p:cNvSpPr txBox="1"/>
          <p:nvPr/>
        </p:nvSpPr>
        <p:spPr>
          <a:xfrm>
            <a:off x="10577605" y="5758394"/>
            <a:ext cx="9274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AIC</a:t>
            </a:r>
          </a:p>
        </p:txBody>
      </p:sp>
    </p:spTree>
    <p:extLst>
      <p:ext uri="{BB962C8B-B14F-4D97-AF65-F5344CB8AC3E}">
        <p14:creationId xmlns:p14="http://schemas.microsoft.com/office/powerpoint/2010/main" val="19261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8" grpId="0" animBg="1"/>
      <p:bldP spid="32" grpId="0" animBg="1"/>
      <p:bldP spid="33" grpId="0" animBg="1"/>
      <p:bldP spid="34"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EBD454-CEB6-836C-D5AC-BFD2689337A1}"/>
              </a:ext>
            </a:extLst>
          </p:cNvPr>
          <p:cNvPicPr>
            <a:picLocks noChangeAspect="1"/>
          </p:cNvPicPr>
          <p:nvPr/>
        </p:nvPicPr>
        <p:blipFill rotWithShape="1">
          <a:blip r:embed="rId3">
            <a:alphaModFix amt="40000"/>
          </a:blip>
          <a:srcRect t="2968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1829578" y="1488556"/>
            <a:ext cx="8574622" cy="2616199"/>
          </a:xfrm>
        </p:spPr>
        <p:txBody>
          <a:bodyPr>
            <a:normAutofit/>
          </a:bodyPr>
          <a:lstStyle/>
          <a:p>
            <a:r>
              <a:rPr lang="es-ES" dirty="0">
                <a:ln w="0"/>
                <a:effectLst>
                  <a:outerShdw blurRad="38100" dist="19050" dir="2700000" algn="tl" rotWithShape="0">
                    <a:schemeClr val="dk1">
                      <a:alpha val="40000"/>
                    </a:schemeClr>
                  </a:outerShdw>
                </a:effectLst>
              </a:rPr>
              <a:t>Redes Neuronales</a:t>
            </a:r>
          </a:p>
        </p:txBody>
      </p:sp>
    </p:spTree>
    <p:extLst>
      <p:ext uri="{BB962C8B-B14F-4D97-AF65-F5344CB8AC3E}">
        <p14:creationId xmlns:p14="http://schemas.microsoft.com/office/powerpoint/2010/main" val="394144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16D8CA59-9CE2-9707-A595-828EE204653B}"/>
              </a:ext>
            </a:extLst>
          </p:cNvPr>
          <p:cNvSpPr/>
          <p:nvPr/>
        </p:nvSpPr>
        <p:spPr>
          <a:xfrm>
            <a:off x="3797458" y="1139427"/>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NN</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CuadroTexto 2">
            <a:extLst>
              <a:ext uri="{FF2B5EF4-FFF2-40B4-BE49-F238E27FC236}">
                <a16:creationId xmlns:a16="http://schemas.microsoft.com/office/drawing/2014/main" id="{034CDB60-8C7E-3E51-167C-1A5F1F2AEE29}"/>
              </a:ext>
            </a:extLst>
          </p:cNvPr>
          <p:cNvSpPr txBox="1"/>
          <p:nvPr/>
        </p:nvSpPr>
        <p:spPr>
          <a:xfrm>
            <a:off x="5188851" y="1514679"/>
            <a:ext cx="5619130" cy="461665"/>
          </a:xfrm>
          <a:prstGeom prst="rect">
            <a:avLst/>
          </a:prstGeom>
          <a:noFill/>
        </p:spPr>
        <p:txBody>
          <a:bodyPr wrap="square">
            <a:spAutoFit/>
          </a:bodyPr>
          <a:lstStyle/>
          <a:p>
            <a:pPr algn="ctr"/>
            <a:r>
              <a:rPr lang="en-US" sz="2400" dirty="0">
                <a:solidFill>
                  <a:schemeClr val="accent3">
                    <a:lumMod val="75000"/>
                  </a:schemeClr>
                </a:solidFill>
              </a:rPr>
              <a:t>Neural Networks: Redes </a:t>
            </a:r>
            <a:r>
              <a:rPr lang="en-US" sz="2400" dirty="0" err="1">
                <a:solidFill>
                  <a:schemeClr val="accent3">
                    <a:lumMod val="75000"/>
                  </a:schemeClr>
                </a:solidFill>
              </a:rPr>
              <a:t>Neuronales</a:t>
            </a:r>
            <a:endParaRPr lang="en-US" sz="2400" dirty="0">
              <a:solidFill>
                <a:schemeClr val="accent3">
                  <a:lumMod val="75000"/>
                </a:schemeClr>
              </a:solidFill>
            </a:endParaRPr>
          </a:p>
        </p:txBody>
      </p:sp>
      <p:pic>
        <p:nvPicPr>
          <p:cNvPr id="1026" name="Picture 2" descr="Pros y Contras de la Arquitectura de Redes Neuronales - Merehead">
            <a:extLst>
              <a:ext uri="{FF2B5EF4-FFF2-40B4-BE49-F238E27FC236}">
                <a16:creationId xmlns:a16="http://schemas.microsoft.com/office/drawing/2014/main" id="{FB368A7A-DFD5-C800-164C-0203C4EA6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51" y="3072531"/>
            <a:ext cx="5364997" cy="291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74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32DAF-8CDA-DA24-F505-B223DCD2BA1B}"/>
              </a:ext>
            </a:extLst>
          </p:cNvPr>
          <p:cNvSpPr>
            <a:spLocks noGrp="1"/>
          </p:cNvSpPr>
          <p:nvPr>
            <p:ph type="title"/>
          </p:nvPr>
        </p:nvSpPr>
        <p:spPr/>
        <p:txBody>
          <a:bodyPr/>
          <a:lstStyle/>
          <a:p>
            <a:r>
              <a:rPr lang="en-US" dirty="0" err="1"/>
              <a:t>Librerías</a:t>
            </a:r>
            <a:r>
              <a:rPr lang="en-US" dirty="0"/>
              <a:t> </a:t>
            </a:r>
            <a:r>
              <a:rPr lang="en-US" dirty="0" err="1"/>
              <a:t>útiles</a:t>
            </a:r>
            <a:r>
              <a:rPr lang="en-US" dirty="0"/>
              <a:t> </a:t>
            </a:r>
            <a:r>
              <a:rPr lang="en-US" dirty="0" err="1"/>
              <a:t>en</a:t>
            </a:r>
            <a:r>
              <a:rPr lang="en-US" dirty="0"/>
              <a:t> R</a:t>
            </a:r>
          </a:p>
        </p:txBody>
      </p:sp>
      <p:sp>
        <p:nvSpPr>
          <p:cNvPr id="3" name="Marcador de contenido 2">
            <a:extLst>
              <a:ext uri="{FF2B5EF4-FFF2-40B4-BE49-F238E27FC236}">
                <a16:creationId xmlns:a16="http://schemas.microsoft.com/office/drawing/2014/main" id="{DE1B99B0-FD7B-82B9-3171-FCDB8688A261}"/>
              </a:ext>
            </a:extLst>
          </p:cNvPr>
          <p:cNvSpPr>
            <a:spLocks noGrp="1"/>
          </p:cNvSpPr>
          <p:nvPr>
            <p:ph idx="1"/>
          </p:nvPr>
        </p:nvSpPr>
        <p:spPr>
          <a:xfrm>
            <a:off x="1484310" y="2552701"/>
            <a:ext cx="10018713" cy="3733801"/>
          </a:xfrm>
        </p:spPr>
        <p:txBody>
          <a:bodyPr>
            <a:normAutofit/>
          </a:bodyPr>
          <a:lstStyle/>
          <a:p>
            <a:r>
              <a:rPr lang="es-ES" sz="1600" dirty="0">
                <a:effectLst/>
                <a:latin typeface="Helvetica" pitchFamily="2" charset="0"/>
              </a:rPr>
              <a:t>Paquete </a:t>
            </a:r>
            <a:r>
              <a:rPr lang="es-ES" sz="1600" i="1" dirty="0" err="1">
                <a:solidFill>
                  <a:srgbClr val="7030A0"/>
                </a:solidFill>
                <a:effectLst/>
                <a:latin typeface="Helvetica" pitchFamily="2" charset="0"/>
              </a:rPr>
              <a:t>lubridate</a:t>
            </a:r>
            <a:r>
              <a:rPr lang="es-ES" sz="1600" dirty="0">
                <a:effectLst/>
                <a:latin typeface="Helvetica" pitchFamily="2" charset="0"/>
              </a:rPr>
              <a:t>, que no es especifico de series temporales sino más bien de pre-procesado de datos. </a:t>
            </a:r>
            <a:r>
              <a:rPr lang="es-ES" sz="1600" dirty="0">
                <a:latin typeface="Helvetica" pitchFamily="2" charset="0"/>
              </a:rPr>
              <a:t>Se usa </a:t>
            </a:r>
            <a:r>
              <a:rPr lang="es-ES" sz="1600" dirty="0">
                <a:effectLst/>
                <a:latin typeface="Helvetica" pitchFamily="2" charset="0"/>
              </a:rPr>
              <a:t>para formatear la fecha y el tiempo. </a:t>
            </a:r>
          </a:p>
          <a:p>
            <a:r>
              <a:rPr lang="es-ES" sz="1600" dirty="0">
                <a:effectLst/>
                <a:latin typeface="Helvetica" pitchFamily="2" charset="0"/>
              </a:rPr>
              <a:t>Paquete </a:t>
            </a:r>
            <a:r>
              <a:rPr lang="es-ES" sz="1600" i="1" dirty="0" err="1">
                <a:solidFill>
                  <a:srgbClr val="7030A0"/>
                </a:solidFill>
                <a:effectLst/>
                <a:latin typeface="Helvetica" pitchFamily="2" charset="0"/>
              </a:rPr>
              <a:t>tseries</a:t>
            </a:r>
            <a:r>
              <a:rPr lang="es-ES" sz="1600" i="1" dirty="0">
                <a:effectLst/>
                <a:latin typeface="Helvetica" pitchFamily="2" charset="0"/>
              </a:rPr>
              <a:t>, </a:t>
            </a:r>
            <a:r>
              <a:rPr lang="es-ES" sz="1600" dirty="0">
                <a:effectLst/>
                <a:latin typeface="Helvetica" pitchFamily="2" charset="0"/>
              </a:rPr>
              <a:t>que también permite trabajar con series temporales, modelar y graficar. También se usa para testear la estacionariedad. </a:t>
            </a:r>
          </a:p>
          <a:p>
            <a:r>
              <a:rPr lang="es-ES" sz="1600" dirty="0">
                <a:effectLst/>
                <a:latin typeface="Helvetica" pitchFamily="2" charset="0"/>
              </a:rPr>
              <a:t>Paquete </a:t>
            </a:r>
            <a:r>
              <a:rPr lang="es-ES" sz="1600" i="1" dirty="0" err="1">
                <a:solidFill>
                  <a:srgbClr val="7030A0"/>
                </a:solidFill>
                <a:effectLst/>
                <a:latin typeface="Helvetica" pitchFamily="2" charset="0"/>
              </a:rPr>
              <a:t>forecast</a:t>
            </a:r>
            <a:r>
              <a:rPr lang="es-ES" sz="1600" i="1" dirty="0">
                <a:effectLst/>
                <a:latin typeface="Helvetica" pitchFamily="2" charset="0"/>
              </a:rPr>
              <a:t> </a:t>
            </a:r>
            <a:r>
              <a:rPr lang="es-ES" sz="1600" dirty="0">
                <a:effectLst/>
                <a:latin typeface="Helvetica" pitchFamily="2" charset="0"/>
              </a:rPr>
              <a:t>que tiene muchas funciones, como la función </a:t>
            </a:r>
            <a:r>
              <a:rPr lang="es-ES" sz="1600" dirty="0" err="1">
                <a:effectLst/>
                <a:latin typeface="Helvetica" pitchFamily="2" charset="0"/>
              </a:rPr>
              <a:t>auto.arima</a:t>
            </a:r>
            <a:r>
              <a:rPr lang="es-ES" sz="1600" dirty="0">
                <a:effectLst/>
                <a:latin typeface="Helvetica" pitchFamily="2" charset="0"/>
              </a:rPr>
              <a:t>. También hay un montón de herramientas para limpiar el dataset de datos faltantes, de atípicos o outliers, tiene muchas herramientas gráficas para modelar series de tiempo y permite modelar los pronósticos hacia el futuro. </a:t>
            </a:r>
          </a:p>
          <a:p>
            <a:r>
              <a:rPr lang="es-ES" sz="1600" dirty="0">
                <a:effectLst/>
                <a:latin typeface="Helvetica" pitchFamily="2" charset="0"/>
              </a:rPr>
              <a:t>Paquete </a:t>
            </a:r>
            <a:r>
              <a:rPr lang="es-ES" sz="1600" i="1" dirty="0">
                <a:solidFill>
                  <a:srgbClr val="7030A0"/>
                </a:solidFill>
                <a:effectLst/>
                <a:latin typeface="Helvetica" pitchFamily="2" charset="0"/>
              </a:rPr>
              <a:t>zoo</a:t>
            </a:r>
            <a:r>
              <a:rPr lang="es-ES" sz="1600" dirty="0">
                <a:effectLst/>
                <a:latin typeface="Helvetica" pitchFamily="2" charset="0"/>
              </a:rPr>
              <a:t>, que permite trabajar con series temporales, definirlas, trabajar más fácilmente con diferentes frecuencias o fechas no igualmente espaciadas (series de tiempo irregulares). </a:t>
            </a:r>
          </a:p>
          <a:p>
            <a:r>
              <a:rPr lang="es-ES" sz="1600" dirty="0">
                <a:effectLst/>
                <a:latin typeface="Helvetica" pitchFamily="2" charset="0"/>
              </a:rPr>
              <a:t>Paquete </a:t>
            </a:r>
            <a:r>
              <a:rPr lang="es-ES" sz="1600" i="1" dirty="0" err="1">
                <a:solidFill>
                  <a:srgbClr val="7030A0"/>
                </a:solidFill>
                <a:effectLst/>
                <a:latin typeface="Helvetica" pitchFamily="2" charset="0"/>
              </a:rPr>
              <a:t>nnet</a:t>
            </a:r>
            <a:r>
              <a:rPr lang="es-ES" sz="1600" i="1" dirty="0">
                <a:effectLst/>
                <a:latin typeface="Helvetica" pitchFamily="2" charset="0"/>
              </a:rPr>
              <a:t> </a:t>
            </a:r>
            <a:r>
              <a:rPr lang="es-ES" sz="1600" dirty="0">
                <a:effectLst/>
                <a:latin typeface="Helvetica" pitchFamily="2" charset="0"/>
              </a:rPr>
              <a:t>que</a:t>
            </a:r>
            <a:r>
              <a:rPr lang="es-ES" sz="1600" i="1" dirty="0">
                <a:effectLst/>
                <a:latin typeface="Helvetica" pitchFamily="2" charset="0"/>
              </a:rPr>
              <a:t> </a:t>
            </a:r>
            <a:r>
              <a:rPr lang="es-ES" sz="1600" dirty="0">
                <a:effectLst/>
                <a:latin typeface="Helvetica" pitchFamily="2" charset="0"/>
              </a:rPr>
              <a:t>permite crear modelos basados en redes neuronales en R. </a:t>
            </a:r>
          </a:p>
          <a:p>
            <a:r>
              <a:rPr lang="es-ES" sz="1600" dirty="0">
                <a:effectLst/>
                <a:latin typeface="Helvetica" pitchFamily="2" charset="0"/>
              </a:rPr>
              <a:t>Paquete </a:t>
            </a:r>
            <a:r>
              <a:rPr lang="es-ES" sz="1600" i="1" dirty="0" err="1">
                <a:solidFill>
                  <a:srgbClr val="7030A0"/>
                </a:solidFill>
                <a:effectLst/>
                <a:latin typeface="Helvetica" pitchFamily="2" charset="0"/>
              </a:rPr>
              <a:t>prophet</a:t>
            </a:r>
            <a:r>
              <a:rPr lang="es-ES" sz="1600" i="1" dirty="0">
                <a:effectLst/>
                <a:latin typeface="Helvetica" pitchFamily="2" charset="0"/>
              </a:rPr>
              <a:t> </a:t>
            </a:r>
            <a:r>
              <a:rPr lang="es-ES" sz="1600" dirty="0">
                <a:effectLst/>
                <a:latin typeface="Helvetica" pitchFamily="2" charset="0"/>
              </a:rPr>
              <a:t>contiene algoritmo diseñado por Facebook para crear pronósticos automatizados. </a:t>
            </a:r>
          </a:p>
          <a:p>
            <a:endParaRPr lang="es-ES" sz="1600" dirty="0">
              <a:effectLst/>
              <a:latin typeface="Helvetica" pitchFamily="2" charset="0"/>
            </a:endParaRPr>
          </a:p>
          <a:p>
            <a:endParaRPr lang="en-US" sz="1600" dirty="0"/>
          </a:p>
        </p:txBody>
      </p:sp>
    </p:spTree>
    <p:extLst>
      <p:ext uri="{BB962C8B-B14F-4D97-AF65-F5344CB8AC3E}">
        <p14:creationId xmlns:p14="http://schemas.microsoft.com/office/powerpoint/2010/main" val="2529717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6E1B4035-FEC8-374F-5DDC-EE33245E7550}"/>
              </a:ext>
            </a:extLst>
          </p:cNvPr>
          <p:cNvPicPr>
            <a:picLocks noChangeAspect="1"/>
          </p:cNvPicPr>
          <p:nvPr/>
        </p:nvPicPr>
        <p:blipFill rotWithShape="1">
          <a:blip r:embed="rId3">
            <a:alphaModFix amt="60000"/>
          </a:blip>
          <a:srcRect t="19643"/>
          <a:stretch/>
        </p:blipFill>
        <p:spPr>
          <a:xfrm>
            <a:off x="-1" y="0"/>
            <a:ext cx="12192001"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662517" y="-727702"/>
            <a:ext cx="9795637" cy="2220775"/>
          </a:xfrm>
        </p:spPr>
        <p:txBody>
          <a:bodyPr>
            <a:normAutofit/>
          </a:bodyPr>
          <a:lstStyle/>
          <a:p>
            <a:r>
              <a:rPr lang="es-ES" sz="5200" dirty="0">
                <a:solidFill>
                  <a:srgbClr val="FFFFFF"/>
                </a:solidFill>
              </a:rPr>
              <a:t>Vamos a la práctica</a:t>
            </a:r>
          </a:p>
        </p:txBody>
      </p:sp>
    </p:spTree>
    <p:extLst>
      <p:ext uri="{BB962C8B-B14F-4D97-AF65-F5344CB8AC3E}">
        <p14:creationId xmlns:p14="http://schemas.microsoft.com/office/powerpoint/2010/main" val="49584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a:xfrm>
            <a:off x="2343603" y="570287"/>
            <a:ext cx="10018713" cy="1752599"/>
          </a:xfrm>
        </p:spPr>
        <p:txBody>
          <a:bodyPr/>
          <a:lstStyle/>
          <a:p>
            <a:r>
              <a:rPr lang="en-US" dirty="0"/>
              <a:t>Series </a:t>
            </a:r>
            <a:r>
              <a:rPr lang="es-ES_tradnl" dirty="0"/>
              <a:t>en Medicina y Salud</a:t>
            </a:r>
          </a:p>
        </p:txBody>
      </p:sp>
      <p:grpSp>
        <p:nvGrpSpPr>
          <p:cNvPr id="3" name="Gráfico 15" descr="Grupo">
            <a:extLst>
              <a:ext uri="{FF2B5EF4-FFF2-40B4-BE49-F238E27FC236}">
                <a16:creationId xmlns:a16="http://schemas.microsoft.com/office/drawing/2014/main" id="{AA834641-1E31-A1E9-F22E-018ADA13EA49}"/>
              </a:ext>
            </a:extLst>
          </p:cNvPr>
          <p:cNvGrpSpPr/>
          <p:nvPr/>
        </p:nvGrpSpPr>
        <p:grpSpPr>
          <a:xfrm>
            <a:off x="2114549" y="785813"/>
            <a:ext cx="1588355" cy="1104578"/>
            <a:chOff x="8579107" y="4955635"/>
            <a:chExt cx="2190876" cy="1478181"/>
          </a:xfrm>
          <a:solidFill>
            <a:srgbClr val="000000"/>
          </a:solidFill>
        </p:grpSpPr>
        <p:sp>
          <p:nvSpPr>
            <p:cNvPr id="4" name="Forma libre: forma 17">
              <a:extLst>
                <a:ext uri="{FF2B5EF4-FFF2-40B4-BE49-F238E27FC236}">
                  <a16:creationId xmlns:a16="http://schemas.microsoft.com/office/drawing/2014/main" id="{ED7524D0-CA41-B3CE-64C6-AB5F37AEA665}"/>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5" name="Forma libre: forma 18">
              <a:extLst>
                <a:ext uri="{FF2B5EF4-FFF2-40B4-BE49-F238E27FC236}">
                  <a16:creationId xmlns:a16="http://schemas.microsoft.com/office/drawing/2014/main" id="{73D13B37-F287-9D73-C6CF-C2B0C8D5AE33}"/>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6" name="Forma libre: forma 19">
              <a:extLst>
                <a:ext uri="{FF2B5EF4-FFF2-40B4-BE49-F238E27FC236}">
                  <a16:creationId xmlns:a16="http://schemas.microsoft.com/office/drawing/2014/main" id="{ED108EBA-9B6B-BAF8-889A-709FB683E972}"/>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1" name="Forma libre: forma 20">
              <a:extLst>
                <a:ext uri="{FF2B5EF4-FFF2-40B4-BE49-F238E27FC236}">
                  <a16:creationId xmlns:a16="http://schemas.microsoft.com/office/drawing/2014/main" id="{2A65DE28-5DF7-0BB3-1F28-BD36097A4E7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2" name="Forma libre: forma 21">
              <a:extLst>
                <a:ext uri="{FF2B5EF4-FFF2-40B4-BE49-F238E27FC236}">
                  <a16:creationId xmlns:a16="http://schemas.microsoft.com/office/drawing/2014/main" id="{4027E4B2-6211-3425-FF86-B5F3BC9B12D3}"/>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pic>
        <p:nvPicPr>
          <p:cNvPr id="5122" name="Picture 2" descr="Letivet Retard vacuna Inmunoterapia subcutánea | Salud Animal | LETI Pharma">
            <a:extLst>
              <a:ext uri="{FF2B5EF4-FFF2-40B4-BE49-F238E27FC236}">
                <a16:creationId xmlns:a16="http://schemas.microsoft.com/office/drawing/2014/main" id="{1AA4523B-2030-ED81-8ECA-B0CB66A92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448" y="4210051"/>
            <a:ext cx="3687369" cy="20776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anzarán este año la primera vacuna contra la alergia a los gatos |  MISCELANEA | CORREO">
            <a:extLst>
              <a:ext uri="{FF2B5EF4-FFF2-40B4-BE49-F238E27FC236}">
                <a16:creationId xmlns:a16="http://schemas.microsoft.com/office/drawing/2014/main" id="{A89D4D2F-EE89-1B1C-82EE-147906544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855" y="2322886"/>
            <a:ext cx="6208338" cy="353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684213" y="763588"/>
            <a:ext cx="3173412" cy="5216525"/>
          </a:xfrm>
          <a:prstGeom prst="rect">
            <a:avLst/>
          </a:prstGeom>
        </p:spPr>
        <p:txBody>
          <a:bodyPr vert="horz" lIns="91440" tIns="45720" rIns="91440" bIns="45720" rtlCol="0" anchor="ctr">
            <a:normAutofit/>
          </a:bodyPr>
          <a:lstStyle/>
          <a:p>
            <a:pPr>
              <a:spcBef>
                <a:spcPct val="0"/>
              </a:spcBef>
              <a:spcAft>
                <a:spcPts val="600"/>
              </a:spcAft>
            </a:pPr>
            <a:r>
              <a:rPr lang="en-US" sz="4000" dirty="0">
                <a:ln w="3175" cmpd="sng">
                  <a:noFill/>
                </a:ln>
                <a:latin typeface="+mj-lt"/>
                <a:ea typeface="+mj-ea"/>
                <a:cs typeface="+mj-cs"/>
              </a:rPr>
              <a:t>Lapso de </a:t>
            </a:r>
            <a:r>
              <a:rPr lang="en-US" sz="4000" dirty="0" err="1">
                <a:ln w="3175" cmpd="sng">
                  <a:noFill/>
                </a:ln>
                <a:latin typeface="+mj-lt"/>
                <a:ea typeface="+mj-ea"/>
                <a:cs typeface="+mj-cs"/>
              </a:rPr>
              <a:t>tiempo</a:t>
            </a:r>
            <a:endParaRPr lang="en-US" sz="4000" dirty="0">
              <a:ln w="3175" cmpd="sng">
                <a:noFill/>
              </a:ln>
              <a:latin typeface="+mj-lt"/>
              <a:ea typeface="+mj-ea"/>
              <a:cs typeface="+mj-cs"/>
            </a:endParaRPr>
          </a:p>
        </p:txBody>
      </p:sp>
      <p:pic>
        <p:nvPicPr>
          <p:cNvPr id="7" name="Gráfico 6" descr="Calendario giratorio">
            <a:extLst>
              <a:ext uri="{FF2B5EF4-FFF2-40B4-BE49-F238E27FC236}">
                <a16:creationId xmlns:a16="http://schemas.microsoft.com/office/drawing/2014/main" id="{94E2B412-18DE-46FC-968C-CA956B908C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7077" y="2341171"/>
            <a:ext cx="914400" cy="914400"/>
          </a:xfrm>
          <a:prstGeom prst="rect">
            <a:avLst/>
          </a:prstGeom>
        </p:spPr>
      </p:pic>
      <p:pic>
        <p:nvPicPr>
          <p:cNvPr id="9" name="Gráfico 8" descr="Calendario">
            <a:extLst>
              <a:ext uri="{FF2B5EF4-FFF2-40B4-BE49-F238E27FC236}">
                <a16:creationId xmlns:a16="http://schemas.microsoft.com/office/drawing/2014/main" id="{66BD473A-8F5C-4CFD-8EB0-85B6E5950F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1701" y="3865123"/>
            <a:ext cx="914400" cy="914400"/>
          </a:xfrm>
          <a:prstGeom prst="rect">
            <a:avLst/>
          </a:prstGeom>
        </p:spPr>
      </p:pic>
      <p:pic>
        <p:nvPicPr>
          <p:cNvPr id="11" name="Gráfico 10" descr="Calendario mensual">
            <a:extLst>
              <a:ext uri="{FF2B5EF4-FFF2-40B4-BE49-F238E27FC236}">
                <a16:creationId xmlns:a16="http://schemas.microsoft.com/office/drawing/2014/main" id="{D855E7AF-CD03-4BCD-87EB-DDD4300850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8186" y="5382757"/>
            <a:ext cx="914400" cy="914400"/>
          </a:xfrm>
          <a:prstGeom prst="rect">
            <a:avLst/>
          </a:prstGeom>
        </p:spPr>
      </p:pic>
      <p:pic>
        <p:nvPicPr>
          <p:cNvPr id="12" name="Gráfico 11" descr="Reloj despertador">
            <a:extLst>
              <a:ext uri="{FF2B5EF4-FFF2-40B4-BE49-F238E27FC236}">
                <a16:creationId xmlns:a16="http://schemas.microsoft.com/office/drawing/2014/main" id="{1E61A2D7-A389-4187-ADF0-A0DD0A7582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71499" y="910536"/>
            <a:ext cx="914400" cy="914400"/>
          </a:xfrm>
          <a:prstGeom prst="rect">
            <a:avLst/>
          </a:prstGeom>
        </p:spPr>
      </p:pic>
      <p:sp>
        <p:nvSpPr>
          <p:cNvPr id="13" name="CuadroTexto 12">
            <a:extLst>
              <a:ext uri="{FF2B5EF4-FFF2-40B4-BE49-F238E27FC236}">
                <a16:creationId xmlns:a16="http://schemas.microsoft.com/office/drawing/2014/main" id="{018FB4D4-1207-4536-8BAA-87B7923B15A0}"/>
              </a:ext>
            </a:extLst>
          </p:cNvPr>
          <p:cNvSpPr txBox="1"/>
          <p:nvPr/>
        </p:nvSpPr>
        <p:spPr>
          <a:xfrm>
            <a:off x="6228839" y="1106126"/>
            <a:ext cx="1758815" cy="523220"/>
          </a:xfrm>
          <a:prstGeom prst="rect">
            <a:avLst/>
          </a:prstGeom>
          <a:noFill/>
        </p:spPr>
        <p:txBody>
          <a:bodyPr wrap="none" rtlCol="0">
            <a:spAutoFit/>
          </a:bodyPr>
          <a:lstStyle/>
          <a:p>
            <a:r>
              <a:rPr lang="es-ES" sz="2800" dirty="0"/>
              <a:t>Un minuto</a:t>
            </a:r>
          </a:p>
        </p:txBody>
      </p:sp>
      <p:sp>
        <p:nvSpPr>
          <p:cNvPr id="14" name="CuadroTexto 13">
            <a:extLst>
              <a:ext uri="{FF2B5EF4-FFF2-40B4-BE49-F238E27FC236}">
                <a16:creationId xmlns:a16="http://schemas.microsoft.com/office/drawing/2014/main" id="{6045022C-8C27-4F97-B443-781E642D597C}"/>
              </a:ext>
            </a:extLst>
          </p:cNvPr>
          <p:cNvSpPr txBox="1"/>
          <p:nvPr/>
        </p:nvSpPr>
        <p:spPr>
          <a:xfrm>
            <a:off x="6240080" y="2593063"/>
            <a:ext cx="1138453" cy="523220"/>
          </a:xfrm>
          <a:prstGeom prst="rect">
            <a:avLst/>
          </a:prstGeom>
          <a:noFill/>
        </p:spPr>
        <p:txBody>
          <a:bodyPr wrap="none" rtlCol="0">
            <a:spAutoFit/>
          </a:bodyPr>
          <a:lstStyle/>
          <a:p>
            <a:r>
              <a:rPr lang="es-ES" sz="2800" dirty="0"/>
              <a:t>Un día</a:t>
            </a:r>
          </a:p>
        </p:txBody>
      </p:sp>
      <p:sp>
        <p:nvSpPr>
          <p:cNvPr id="15" name="CuadroTexto 14">
            <a:extLst>
              <a:ext uri="{FF2B5EF4-FFF2-40B4-BE49-F238E27FC236}">
                <a16:creationId xmlns:a16="http://schemas.microsoft.com/office/drawing/2014/main" id="{E3647A25-051C-4B30-963E-A188AFCABF53}"/>
              </a:ext>
            </a:extLst>
          </p:cNvPr>
          <p:cNvSpPr txBox="1"/>
          <p:nvPr/>
        </p:nvSpPr>
        <p:spPr>
          <a:xfrm>
            <a:off x="6215526" y="4173092"/>
            <a:ext cx="1308371" cy="523220"/>
          </a:xfrm>
          <a:prstGeom prst="rect">
            <a:avLst/>
          </a:prstGeom>
          <a:noFill/>
        </p:spPr>
        <p:txBody>
          <a:bodyPr wrap="none" rtlCol="0">
            <a:spAutoFit/>
          </a:bodyPr>
          <a:lstStyle/>
          <a:p>
            <a:r>
              <a:rPr lang="es-ES" sz="2800" dirty="0"/>
              <a:t>Un mes</a:t>
            </a:r>
          </a:p>
        </p:txBody>
      </p:sp>
      <p:sp>
        <p:nvSpPr>
          <p:cNvPr id="16" name="CuadroTexto 15">
            <a:extLst>
              <a:ext uri="{FF2B5EF4-FFF2-40B4-BE49-F238E27FC236}">
                <a16:creationId xmlns:a16="http://schemas.microsoft.com/office/drawing/2014/main" id="{564A22ED-EA07-4BCA-A23E-CB6B1EA950AA}"/>
              </a:ext>
            </a:extLst>
          </p:cNvPr>
          <p:cNvSpPr txBox="1"/>
          <p:nvPr/>
        </p:nvSpPr>
        <p:spPr>
          <a:xfrm>
            <a:off x="6197318" y="5596741"/>
            <a:ext cx="1242648" cy="523220"/>
          </a:xfrm>
          <a:prstGeom prst="rect">
            <a:avLst/>
          </a:prstGeom>
          <a:noFill/>
        </p:spPr>
        <p:txBody>
          <a:bodyPr wrap="none" rtlCol="0">
            <a:spAutoFit/>
          </a:bodyPr>
          <a:lstStyle/>
          <a:p>
            <a:r>
              <a:rPr lang="es-ES" sz="2800" dirty="0"/>
              <a:t>Un año</a:t>
            </a:r>
          </a:p>
        </p:txBody>
      </p:sp>
    </p:spTree>
    <p:extLst>
      <p:ext uri="{BB962C8B-B14F-4D97-AF65-F5344CB8AC3E}">
        <p14:creationId xmlns:p14="http://schemas.microsoft.com/office/powerpoint/2010/main" val="18212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7322</TotalTime>
  <Words>2672</Words>
  <Application>Microsoft Macintosh PowerPoint</Application>
  <PresentationFormat>Panorámica</PresentationFormat>
  <Paragraphs>352</Paragraphs>
  <Slides>74</Slides>
  <Notes>74</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74</vt:i4>
      </vt:variant>
    </vt:vector>
  </HeadingPairs>
  <TitlesOfParts>
    <vt:vector size="86" baseType="lpstr">
      <vt:lpstr>Arial</vt:lpstr>
      <vt:lpstr>Calibri</vt:lpstr>
      <vt:lpstr>Calibri Light</vt:lpstr>
      <vt:lpstr>Cambria Math</vt:lpstr>
      <vt:lpstr>Century Gothic</vt:lpstr>
      <vt:lpstr>Corbel</vt:lpstr>
      <vt:lpstr>Helvetica</vt:lpstr>
      <vt:lpstr>udemy sans</vt:lpstr>
      <vt:lpstr>Wingdings</vt:lpstr>
      <vt:lpstr>Parallax</vt:lpstr>
      <vt:lpstr>Tema de Office</vt:lpstr>
      <vt:lpstr>1_Tema de Office</vt:lpstr>
      <vt:lpstr>Introducción a las series temporales</vt:lpstr>
      <vt:lpstr>Materiales</vt:lpstr>
      <vt:lpstr>Presentación de PowerPoint</vt:lpstr>
      <vt:lpstr>Series financieras</vt:lpstr>
      <vt:lpstr>Series meteorológicas</vt:lpstr>
      <vt:lpstr>Series meteorológicas</vt:lpstr>
      <vt:lpstr>Series en Medicina y Salud</vt:lpstr>
      <vt:lpstr>Series en Medicina y Salud</vt:lpstr>
      <vt:lpstr>Lapso de tiempo</vt:lpstr>
      <vt:lpstr>Presentación de PowerPoint</vt:lpstr>
      <vt:lpstr>Presentación de PowerPoint</vt:lpstr>
      <vt:lpstr>Meteorología</vt:lpstr>
      <vt:lpstr>Negocios</vt:lpstr>
      <vt:lpstr>Salud</vt:lpstr>
      <vt:lpstr>Número de consultas externas (mensuales) entre Abril 2001 – Septiembre 2005 </vt:lpstr>
      <vt:lpstr>Datos de mortalidad de cáncer en España durante el año 2000</vt:lpstr>
      <vt:lpstr>Datos sobre la incidencia de 7 tipos diferentes de cánceres para varios países</vt:lpstr>
      <vt:lpstr>Datos de Rumanía 2008-2018 sobre la incidencia de las 10 enfermedades más mortales (WHO), por ejemplo, cardiopatías isquémicas, Alzheimer, cáncer de pulmón, diabetes mellitus, tuberculosis, etc. </vt:lpstr>
      <vt:lpstr>Características principales</vt:lpstr>
      <vt:lpstr>Notación</vt:lpstr>
      <vt:lpstr>Presentación de PowerPoint</vt:lpstr>
      <vt:lpstr>Presentación de PowerPoint</vt:lpstr>
      <vt:lpstr>Presentación de PowerPoint</vt:lpstr>
      <vt:lpstr>Presentación de PowerPoint</vt:lpstr>
      <vt:lpstr>Presentación de PowerPoint</vt:lpstr>
      <vt:lpstr>Estacionalidad</vt:lpstr>
      <vt:lpstr>Estaciones del año</vt:lpstr>
      <vt:lpstr>Presentación de PowerPoint</vt:lpstr>
      <vt:lpstr>Presentación de PowerPoint</vt:lpstr>
      <vt:lpstr>Presentación de PowerPoint</vt:lpstr>
      <vt:lpstr>Presentación de PowerPoint</vt:lpstr>
      <vt:lpstr>Presentación de PowerPoint</vt:lpstr>
      <vt:lpstr>Estacionalidad ≠ Estacionariedad </vt:lpstr>
      <vt:lpstr>Estacionariedad</vt:lpstr>
      <vt:lpstr>Presentación de PowerPoint</vt:lpstr>
      <vt:lpstr>Presentación de PowerPoint</vt:lpstr>
      <vt:lpstr>Presentación de PowerPoint</vt:lpstr>
      <vt:lpstr>Prueba Dickey Fuller de estacionariedad</vt:lpstr>
      <vt:lpstr>Presentación de PowerPoint</vt:lpstr>
      <vt:lpstr>Presentación de PowerPoint</vt:lpstr>
      <vt:lpstr>Peculiaridades</vt:lpstr>
      <vt:lpstr>Presentación de PowerPoint</vt:lpstr>
      <vt:lpstr>Presentación de PowerPoint</vt:lpstr>
      <vt:lpstr>Presentación de PowerPoint</vt:lpstr>
      <vt:lpstr>Presentación de PowerPoint</vt:lpstr>
      <vt:lpstr>Presentación de PowerPoint</vt:lpstr>
      <vt:lpstr>Ruido Blanco</vt:lpstr>
      <vt:lpstr>Presentación de PowerPoint</vt:lpstr>
      <vt:lpstr>RUIDO  BLANCO</vt:lpstr>
      <vt:lpstr>Autocorrelación</vt:lpstr>
      <vt:lpstr>Presentación de PowerPoint</vt:lpstr>
      <vt:lpstr>Presentación de PowerPoint</vt:lpstr>
      <vt:lpstr>Presentación de PowerPoint</vt:lpstr>
      <vt:lpstr>Modelos predictivos</vt:lpstr>
      <vt:lpstr>Presentación de PowerPoint</vt:lpstr>
      <vt:lpstr>Presentación de PowerPoint</vt:lpstr>
      <vt:lpstr>Presentación de PowerPoint</vt:lpstr>
      <vt:lpstr>Prediciendo el futuro</vt:lpstr>
      <vt:lpstr>Presentación de PowerPoint</vt:lpstr>
      <vt:lpstr>Presentación de PowerPoint</vt:lpstr>
      <vt:lpstr>Presentación de PowerPoint</vt:lpstr>
      <vt:lpstr>¿En qué consiste el modelo AR?</vt:lpstr>
      <vt:lpstr>¿En qué consiste el modelo AR?</vt:lpstr>
      <vt:lpstr>Capacidad predictiva vs  Complejidad</vt:lpstr>
      <vt:lpstr>¿En qué consiste el modelo MA?</vt:lpstr>
      <vt:lpstr>¿Cómo sería el modelo ARMA(p,q)?</vt:lpstr>
      <vt:lpstr>¿Y el ARIMA(p,d,q)?</vt:lpstr>
      <vt:lpstr>SARIMAX(p,d,q)(P,D,Q,s)</vt:lpstr>
      <vt:lpstr> Auto ARIMA</vt:lpstr>
      <vt:lpstr>Presentación de PowerPoint</vt:lpstr>
      <vt:lpstr>Redes Neuronales</vt:lpstr>
      <vt:lpstr>Presentación de PowerPoint</vt:lpstr>
      <vt:lpstr>Librerías útiles en R</vt:lpstr>
      <vt:lpstr>Vamos a la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los datos de series temporales</dc:title>
  <dc:creator>Elisa Cabana</dc:creator>
  <cp:lastModifiedBy>Microsoft Office User</cp:lastModifiedBy>
  <cp:revision>28</cp:revision>
  <dcterms:created xsi:type="dcterms:W3CDTF">2020-04-16T11:32:10Z</dcterms:created>
  <dcterms:modified xsi:type="dcterms:W3CDTF">2023-04-17T10:44:28Z</dcterms:modified>
</cp:coreProperties>
</file>